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2" r:id="rId3"/>
    <p:sldId id="269" r:id="rId4"/>
    <p:sldId id="258" r:id="rId5"/>
    <p:sldId id="257" r:id="rId6"/>
    <p:sldId id="264" r:id="rId7"/>
    <p:sldId id="265" r:id="rId8"/>
    <p:sldId id="270" r:id="rId9"/>
    <p:sldId id="266" r:id="rId10"/>
    <p:sldId id="273" r:id="rId11"/>
    <p:sldId id="272" r:id="rId12"/>
    <p:sldId id="275" r:id="rId13"/>
    <p:sldId id="276" r:id="rId14"/>
    <p:sldId id="271" r:id="rId15"/>
    <p:sldId id="278" r:id="rId16"/>
    <p:sldId id="277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9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106C80-75C5-42F3-8710-ED613AAFACFB}" type="datetimeFigureOut">
              <a:rPr lang="sr-Latn-CS"/>
              <a:pPr>
                <a:defRPr/>
              </a:pPr>
              <a:t>14.6.2015.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BB3EA8-F74F-4BA8-9A66-8136BFB080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83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688A-857B-4212-90F0-211856D73E33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7130-5CEC-4407-A51C-72C8EB7D6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CE96-E3BA-439A-9984-F74D6271B7A6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A517-BE9D-4D07-A6BD-0A084AE9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6355-8BE4-4CD3-99E9-4235F3BA6418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E70-234D-4BB5-9388-EE109E765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488B-00F3-44BB-8CA1-76CF4255A49D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ABC0-D577-4B9A-AEB2-A90B52539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DF90-2F99-4E70-9741-C7D019ED4FF1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1E0F-6225-41E6-8BA9-056F6B3DF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4330-BACA-4FFA-A4FA-61763DFF6F63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2930-FED8-4929-87D3-8236C7EF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6D03-562E-4D34-90F1-ECD77BD922B5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89B2-EB22-4D38-96C8-B18BD4AA8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FB59-BD8B-4034-9807-3D265C84D930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A78D-91DA-4A52-96F9-E77031CF0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1040-5564-4FDB-8D79-06F13D1843D0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7CDA-E385-4218-8A98-546C29F8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9505-3D72-4BE2-94CE-39009C254052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EF3E-F9B9-4F02-AF9D-55F0F33CF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0ACE-3A3C-4DD6-90A4-D36E735EB8BA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7C53-C81D-4419-AB72-29EB560B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900E3-602E-49DF-AF7B-75D7081F3CF2}" type="datetime1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DE977B-F96C-4CD0-8C65-6EFF5E5A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3643313"/>
            <a:ext cx="9058275" cy="1470025"/>
          </a:xfrm>
        </p:spPr>
        <p:txBody>
          <a:bodyPr/>
          <a:lstStyle/>
          <a:p>
            <a:pPr eaLnBrk="1" hangingPunct="1"/>
            <a:r>
              <a:rPr lang="hr-HR" b="1" smtClean="0"/>
              <a:t>Statističke metode u oceanologiji</a:t>
            </a:r>
            <a:endParaRPr lang="en-US" b="1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85875" y="4929188"/>
            <a:ext cx="6400800" cy="1752600"/>
          </a:xfrm>
        </p:spPr>
        <p:txBody>
          <a:bodyPr/>
          <a:lstStyle/>
          <a:p>
            <a:pPr eaLnBrk="1" hangingPunct="1"/>
            <a:r>
              <a:rPr lang="hr-HR" sz="2800" b="1" dirty="0" smtClean="0">
                <a:solidFill>
                  <a:srgbClr val="7030A0"/>
                </a:solidFill>
              </a:rPr>
              <a:t>dr. </a:t>
            </a:r>
            <a:r>
              <a:rPr lang="hr-HR" sz="2800" b="1" dirty="0" err="1" smtClean="0">
                <a:solidFill>
                  <a:srgbClr val="7030A0"/>
                </a:solidFill>
              </a:rPr>
              <a:t>sc</a:t>
            </a:r>
            <a:r>
              <a:rPr lang="hr-HR" sz="2800" b="1" dirty="0" smtClean="0">
                <a:solidFill>
                  <a:srgbClr val="7030A0"/>
                </a:solidFill>
              </a:rPr>
              <a:t>. </a:t>
            </a:r>
            <a:r>
              <a:rPr lang="hr-HR" sz="2800" b="1" dirty="0" err="1" smtClean="0">
                <a:solidFill>
                  <a:srgbClr val="7030A0"/>
                </a:solidFill>
              </a:rPr>
              <a:t>Nastjenjka</a:t>
            </a:r>
            <a:r>
              <a:rPr lang="hr-HR" sz="2800" b="1" dirty="0" smtClean="0">
                <a:solidFill>
                  <a:srgbClr val="7030A0"/>
                </a:solidFill>
              </a:rPr>
              <a:t> </a:t>
            </a:r>
            <a:r>
              <a:rPr lang="hr-HR" sz="2800" b="1" dirty="0" err="1" smtClean="0">
                <a:solidFill>
                  <a:srgbClr val="7030A0"/>
                </a:solidFill>
              </a:rPr>
              <a:t>Supić</a:t>
            </a:r>
            <a:endParaRPr lang="hr-HR" sz="2800" b="1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hr-HR" sz="2800" b="1" dirty="0">
                <a:solidFill>
                  <a:srgbClr val="7030A0"/>
                </a:solidFill>
              </a:rPr>
              <a:t>d</a:t>
            </a:r>
            <a:r>
              <a:rPr lang="hr-HR" sz="2800" b="1" dirty="0" smtClean="0">
                <a:solidFill>
                  <a:srgbClr val="7030A0"/>
                </a:solidFill>
              </a:rPr>
              <a:t>r. </a:t>
            </a:r>
            <a:r>
              <a:rPr lang="hr-HR" sz="2800" b="1" dirty="0" err="1" smtClean="0">
                <a:solidFill>
                  <a:srgbClr val="7030A0"/>
                </a:solidFill>
              </a:rPr>
              <a:t>sc</a:t>
            </a:r>
            <a:r>
              <a:rPr lang="hr-HR" sz="2800" b="1" dirty="0" smtClean="0">
                <a:solidFill>
                  <a:srgbClr val="7030A0"/>
                </a:solidFill>
              </a:rPr>
              <a:t>. Robert Precali</a:t>
            </a:r>
            <a:endParaRPr lang="en-US" sz="2800" b="1" dirty="0" smtClean="0">
              <a:solidFill>
                <a:srgbClr val="7030A0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b="11317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znak-boja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714625"/>
            <a:ext cx="9953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43313" y="2857500"/>
            <a:ext cx="36703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hr-HR" sz="1600" b="1" dirty="0">
                <a:latin typeface="+mj-lt"/>
                <a:cs typeface="Times New Roman" pitchFamily="18" charset="0"/>
              </a:rPr>
              <a:t>SVEUČILIŠNI PREDDIPLOMSKI STUDIJ</a:t>
            </a:r>
            <a:endParaRPr lang="hr-HR" sz="1400" b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hr-HR" sz="1600" b="1" dirty="0">
                <a:latin typeface="+mj-lt"/>
                <a:ea typeface="Times New Roman" pitchFamily="18" charset="0"/>
              </a:rPr>
              <a:t>ZNANOST O MORU</a:t>
            </a:r>
            <a:r>
              <a:rPr lang="en-US" sz="600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84C9C-E709-4593-B335-710E76ED19D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33103"/>
              </p:ext>
            </p:extLst>
          </p:nvPr>
        </p:nvGraphicFramePr>
        <p:xfrm>
          <a:off x="1668462" y="2158999"/>
          <a:ext cx="5951538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3" imgW="5676190" imgH="4342857" progId="Paint.Picture">
                  <p:embed/>
                </p:oleObj>
              </mc:Choice>
              <mc:Fallback>
                <p:oleObj name="Bitmap Image" r:id="rId3" imgW="5676190" imgH="4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2" y="2158999"/>
                        <a:ext cx="5951538" cy="437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3093" y="706466"/>
            <a:ext cx="78978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hr-HR" altLang="sr-Latn-RS" sz="3600" dirty="0">
                <a:latin typeface="Verdana" panose="020B0604030504040204" pitchFamily="34" charset="0"/>
              </a:rPr>
              <a:t>između grupa &gt; unutar grupa</a:t>
            </a:r>
          </a:p>
        </p:txBody>
      </p:sp>
    </p:spTree>
    <p:extLst>
      <p:ext uri="{BB962C8B-B14F-4D97-AF65-F5344CB8AC3E}">
        <p14:creationId xmlns:p14="http://schemas.microsoft.com/office/powerpoint/2010/main" val="20094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3419" y="1034142"/>
            <a:ext cx="77771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hr-HR" altLang="sr-Latn-RS" sz="3600" dirty="0">
                <a:latin typeface="Verdana" panose="020B0604030504040204" pitchFamily="34" charset="0"/>
              </a:rPr>
              <a:t>između grupa &gt; unutar grupa</a:t>
            </a:r>
            <a:br>
              <a:rPr lang="hr-HR" altLang="sr-Latn-RS" sz="3600" dirty="0">
                <a:latin typeface="Verdana" panose="020B0604030504040204" pitchFamily="34" charset="0"/>
              </a:rPr>
            </a:br>
            <a:r>
              <a:rPr lang="hr-HR" altLang="sr-Latn-RS" sz="3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značajno!</a:t>
            </a:r>
            <a:endParaRPr lang="hr-HR" altLang="sr-Latn-RS" sz="3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11176"/>
              </p:ext>
            </p:extLst>
          </p:nvPr>
        </p:nvGraphicFramePr>
        <p:xfrm>
          <a:off x="683568" y="2572469"/>
          <a:ext cx="75438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Bitmap Image" r:id="rId3" imgW="7961905" imgH="4172532" progId="Paint.Picture">
                  <p:embed/>
                </p:oleObj>
              </mc:Choice>
              <mc:Fallback>
                <p:oleObj name="Bitmap Image" r:id="rId3" imgW="7961905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572469"/>
                        <a:ext cx="7543800" cy="395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0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Group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612235"/>
              </p:ext>
            </p:extLst>
          </p:nvPr>
        </p:nvGraphicFramePr>
        <p:xfrm>
          <a:off x="755576" y="2706046"/>
          <a:ext cx="7056438" cy="4035426"/>
        </p:xfrm>
        <a:graphic>
          <a:graphicData uri="http://schemas.openxmlformats.org/drawingml/2006/table">
            <a:tbl>
              <a:tblPr/>
              <a:tblGrid>
                <a:gridCol w="1512888"/>
                <a:gridCol w="1584325"/>
                <a:gridCol w="1943100"/>
                <a:gridCol w="2016125"/>
              </a:tblGrid>
              <a:tr h="41592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 A</a:t>
                      </a:r>
                      <a:endParaRPr kumimoji="0" lang="hr-HR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 B</a:t>
                      </a:r>
                      <a:endParaRPr kumimoji="0" lang="hr-HR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 x</a:t>
                      </a:r>
                      <a:endParaRPr kumimoji="0" lang="hr-HR" altLang="sr-Latn-RS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shelf Symbol 4" pitchFamily="34" charset="2"/>
                          <a:cs typeface="Arial" panose="020B0604020202020204" pitchFamily="34" charset="0"/>
                          <a:sym typeface="Bookshelf Symbol 4" pitchFamily="34" charset="2"/>
                        </a:rPr>
                        <a:t>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r-HR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r-HR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15632"/>
              </p:ext>
            </p:extLst>
          </p:nvPr>
        </p:nvGraphicFramePr>
        <p:xfrm>
          <a:off x="3204393" y="1524075"/>
          <a:ext cx="25193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812520" imgH="457200" progId="Equation.3">
                  <p:embed/>
                </p:oleObj>
              </mc:Choice>
              <mc:Fallback>
                <p:oleObj name="Equation" r:id="rId3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393" y="1524075"/>
                        <a:ext cx="25193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1"/>
          <p:cNvSpPr>
            <a:spLocks noChangeArrowheads="1"/>
          </p:cNvSpPr>
          <p:nvPr/>
        </p:nvSpPr>
        <p:spPr bwMode="auto">
          <a:xfrm>
            <a:off x="467544" y="1050777"/>
            <a:ext cx="7993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2000" b="1" u="sng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Zadatak:</a:t>
            </a:r>
            <a:r>
              <a:rPr lang="hr-HR" altLang="sr-Latn-RS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  Jednosmjerna analiza varijance  &gt;  ANOVA 1</a:t>
            </a:r>
          </a:p>
          <a:p>
            <a:endParaRPr lang="hr-HR" altLang="sr-Latn-RS" sz="2000" b="1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r>
              <a:rPr lang="hr-HR" altLang="sr-Latn-RS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Nulta hipoteza:</a:t>
            </a:r>
          </a:p>
        </p:txBody>
      </p:sp>
    </p:spTree>
    <p:extLst>
      <p:ext uri="{BB962C8B-B14F-4D97-AF65-F5344CB8AC3E}">
        <p14:creationId xmlns:p14="http://schemas.microsoft.com/office/powerpoint/2010/main" val="6200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26463"/>
              </p:ext>
            </p:extLst>
          </p:nvPr>
        </p:nvGraphicFramePr>
        <p:xfrm>
          <a:off x="251520" y="5085184"/>
          <a:ext cx="8016476" cy="1585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4470120" imgH="825480" progId="Equation.3">
                  <p:embed/>
                </p:oleObj>
              </mc:Choice>
              <mc:Fallback>
                <p:oleObj name="Equation" r:id="rId3" imgW="44701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085184"/>
                        <a:ext cx="8016476" cy="1585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006698"/>
              </p:ext>
            </p:extLst>
          </p:nvPr>
        </p:nvGraphicFramePr>
        <p:xfrm>
          <a:off x="2051720" y="764704"/>
          <a:ext cx="6509951" cy="4097868"/>
        </p:xfrm>
        <a:graphic>
          <a:graphicData uri="http://schemas.openxmlformats.org/drawingml/2006/table">
            <a:tbl>
              <a:tblPr/>
              <a:tblGrid>
                <a:gridCol w="1484379"/>
                <a:gridCol w="1554410"/>
                <a:gridCol w="1906094"/>
                <a:gridCol w="1565068"/>
              </a:tblGrid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 A</a:t>
                      </a:r>
                      <a:endParaRPr kumimoji="0" lang="hr-HR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 B</a:t>
                      </a:r>
                      <a:endParaRPr kumimoji="0" lang="hr-HR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4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 x</a:t>
                      </a:r>
                      <a:endParaRPr kumimoji="0" lang="hr-HR" altLang="sr-Latn-RS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51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shelf Symbol 4" pitchFamily="34" charset="2"/>
                          <a:cs typeface="Arial" panose="020B0604020202020204" pitchFamily="34" charset="0"/>
                          <a:sym typeface="Bookshelf Symbol 4" pitchFamily="34" charset="2"/>
                        </a:rPr>
                        <a:t>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228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r-HR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r-HR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81863"/>
              </p:ext>
            </p:extLst>
          </p:nvPr>
        </p:nvGraphicFramePr>
        <p:xfrm>
          <a:off x="356394" y="670928"/>
          <a:ext cx="2670359" cy="75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1015920" imgH="253800" progId="Equation.3">
                  <p:embed/>
                </p:oleObj>
              </mc:Choice>
              <mc:Fallback>
                <p:oleObj name="Equation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4" y="670928"/>
                        <a:ext cx="2670359" cy="759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35762" y="347636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63738"/>
              </p:ext>
            </p:extLst>
          </p:nvPr>
        </p:nvGraphicFramePr>
        <p:xfrm>
          <a:off x="251520" y="4797152"/>
          <a:ext cx="7437856" cy="2025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3327120" imgH="1155600" progId="Equation.3">
                  <p:embed/>
                </p:oleObj>
              </mc:Choice>
              <mc:Fallback>
                <p:oleObj name="Equation" r:id="rId3" imgW="332712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797152"/>
                        <a:ext cx="7437856" cy="2025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45861"/>
              </p:ext>
            </p:extLst>
          </p:nvPr>
        </p:nvGraphicFramePr>
        <p:xfrm>
          <a:off x="2627784" y="764704"/>
          <a:ext cx="5976317" cy="3992880"/>
        </p:xfrm>
        <a:graphic>
          <a:graphicData uri="http://schemas.openxmlformats.org/drawingml/2006/table">
            <a:tbl>
              <a:tblPr/>
              <a:tblGrid>
                <a:gridCol w="1364176"/>
                <a:gridCol w="1425571"/>
                <a:gridCol w="1750517"/>
                <a:gridCol w="1436053"/>
              </a:tblGrid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 A</a:t>
                      </a:r>
                      <a:endParaRPr kumimoji="0" lang="hr-HR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 B</a:t>
                      </a:r>
                      <a:endParaRPr kumimoji="0" lang="hr-HR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hr-HR" altLang="sr-Latn-R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34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 x</a:t>
                      </a:r>
                      <a:endParaRPr kumimoji="0" lang="hr-HR" altLang="sr-Latn-RS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shelf Symbol 4" pitchFamily="34" charset="2"/>
                          <a:cs typeface="Arial" panose="020B0604020202020204" pitchFamily="34" charset="0"/>
                          <a:sym typeface="Bookshelf Symbol 4" pitchFamily="34" charset="2"/>
                        </a:rPr>
                        <a:t>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r-HR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r-HR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93135"/>
              </p:ext>
            </p:extLst>
          </p:nvPr>
        </p:nvGraphicFramePr>
        <p:xfrm>
          <a:off x="755576" y="764704"/>
          <a:ext cx="2520131" cy="104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1257120" imgH="457200" progId="Equation.3">
                  <p:embed/>
                </p:oleObj>
              </mc:Choice>
              <mc:Fallback>
                <p:oleObj name="Equation" r:id="rId5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764704"/>
                        <a:ext cx="2520131" cy="104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3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00627"/>
              </p:ext>
            </p:extLst>
          </p:nvPr>
        </p:nvGraphicFramePr>
        <p:xfrm>
          <a:off x="179388" y="2565400"/>
          <a:ext cx="8859837" cy="2772570"/>
        </p:xfrm>
        <a:graphic>
          <a:graphicData uri="http://schemas.openxmlformats.org/drawingml/2006/table">
            <a:tbl>
              <a:tblPr/>
              <a:tblGrid>
                <a:gridCol w="1871662"/>
                <a:gridCol w="1081088"/>
                <a:gridCol w="1081087"/>
                <a:gridCol w="1152525"/>
                <a:gridCol w="1152525"/>
                <a:gridCol w="1008063"/>
                <a:gridCol w="1512887"/>
              </a:tblGrid>
              <a:tr h="67221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Izvori varijabilnosti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hr-HR" altLang="sr-Latn-RS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kumimoji="0" lang="hr-HR" altLang="sr-Latn-R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hr-HR" altLang="sr-Latn-RS" sz="18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hr-HR" altLang="sr-Latn-R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hr-HR" altLang="sr-Latn-RS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hr-HR" altLang="sr-Latn-R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2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88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r-Latn-RS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Između grupa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22.50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  </a:t>
                      </a:r>
                      <a:r>
                        <a:rPr kumimoji="0" lang="hr-HR" altLang="sr-Latn-R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kumimoji="0" lang="hr-HR" altLang="sr-Latn-RS" sz="1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5.32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11.26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Unutar grupa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5.25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40814"/>
              </p:ext>
            </p:extLst>
          </p:nvPr>
        </p:nvGraphicFramePr>
        <p:xfrm>
          <a:off x="611560" y="548680"/>
          <a:ext cx="6697663" cy="647700"/>
        </p:xfrm>
        <a:graphic>
          <a:graphicData uri="http://schemas.openxmlformats.org/drawingml/2006/table">
            <a:tbl>
              <a:tblPr/>
              <a:tblGrid>
                <a:gridCol w="6697663"/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Tablica analize varijance:</a:t>
                      </a:r>
                      <a:endParaRPr kumimoji="0" lang="hr-HR" altLang="sr-Latn-R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83658"/>
              </p:ext>
            </p:extLst>
          </p:nvPr>
        </p:nvGraphicFramePr>
        <p:xfrm>
          <a:off x="3924300" y="5949950"/>
          <a:ext cx="1655763" cy="431800"/>
        </p:xfrm>
        <a:graphic>
          <a:graphicData uri="http://schemas.openxmlformats.org/drawingml/2006/table">
            <a:tbl>
              <a:tblPr/>
              <a:tblGrid>
                <a:gridCol w="1655763"/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22.50 : 5.25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30592"/>
              </p:ext>
            </p:extLst>
          </p:nvPr>
        </p:nvGraphicFramePr>
        <p:xfrm>
          <a:off x="6799263" y="5754688"/>
          <a:ext cx="1981200" cy="9144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očitati iz prvog stupca i osmog reda F tablica</a:t>
                      </a:r>
                      <a:endParaRPr kumimoji="0" lang="hr-HR" alt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Line 404"/>
          <p:cNvSpPr>
            <a:spLocks noChangeShapeType="1"/>
          </p:cNvSpPr>
          <p:nvPr/>
        </p:nvSpPr>
        <p:spPr bwMode="auto">
          <a:xfrm flipH="1">
            <a:off x="5076825" y="4941888"/>
            <a:ext cx="79057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6" name="Line 405"/>
          <p:cNvSpPr>
            <a:spLocks noChangeShapeType="1"/>
          </p:cNvSpPr>
          <p:nvPr/>
        </p:nvSpPr>
        <p:spPr bwMode="auto">
          <a:xfrm>
            <a:off x="7019925" y="4941888"/>
            <a:ext cx="5048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7" name="Line 406"/>
          <p:cNvSpPr>
            <a:spLocks noChangeShapeType="1"/>
          </p:cNvSpPr>
          <p:nvPr/>
        </p:nvSpPr>
        <p:spPr bwMode="auto">
          <a:xfrm flipH="1">
            <a:off x="8027988" y="4941888"/>
            <a:ext cx="43180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8" name="Oval 407"/>
          <p:cNvSpPr>
            <a:spLocks noChangeArrowheads="1"/>
          </p:cNvSpPr>
          <p:nvPr/>
        </p:nvSpPr>
        <p:spPr bwMode="auto">
          <a:xfrm>
            <a:off x="3779838" y="5805488"/>
            <a:ext cx="2087562" cy="863600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ker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9" name="Group 4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96343"/>
              </p:ext>
            </p:extLst>
          </p:nvPr>
        </p:nvGraphicFramePr>
        <p:xfrm>
          <a:off x="4500563" y="1700213"/>
          <a:ext cx="1655762" cy="431800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SS : </a:t>
                      </a:r>
                      <a:r>
                        <a:rPr kumimoji="0" lang="hr-HR" altLang="sr-Latn-R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hr-HR" altLang="sr-Latn-R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Oval 418"/>
          <p:cNvSpPr>
            <a:spLocks noChangeArrowheads="1"/>
          </p:cNvSpPr>
          <p:nvPr/>
        </p:nvSpPr>
        <p:spPr bwMode="auto">
          <a:xfrm>
            <a:off x="4067175" y="1484313"/>
            <a:ext cx="2087563" cy="863600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1" name="Line 419"/>
          <p:cNvSpPr>
            <a:spLocks noChangeShapeType="1"/>
          </p:cNvSpPr>
          <p:nvPr/>
        </p:nvSpPr>
        <p:spPr bwMode="auto">
          <a:xfrm flipV="1">
            <a:off x="4859338" y="2133600"/>
            <a:ext cx="144462" cy="647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2" name="Oval 420"/>
          <p:cNvSpPr>
            <a:spLocks noChangeArrowheads="1"/>
          </p:cNvSpPr>
          <p:nvPr/>
        </p:nvSpPr>
        <p:spPr bwMode="auto">
          <a:xfrm>
            <a:off x="2591593" y="4474369"/>
            <a:ext cx="649287" cy="935038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3508" y="548680"/>
            <a:ext cx="885698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Zaključak iza F testa u ANOVA 1: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0099" y="2492896"/>
            <a:ext cx="75438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F </a:t>
            </a:r>
            <a:r>
              <a:rPr kumimoji="0" lang="hr-HR" altLang="sr-Latn-R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exp</a:t>
            </a: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&lt; F </a:t>
            </a:r>
            <a:r>
              <a:rPr kumimoji="0" lang="hr-HR" altLang="sr-Latn-R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tab</a:t>
            </a:r>
            <a:endParaRPr kumimoji="0" lang="hr-HR" altLang="sr-Latn-R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</a:t>
            </a:r>
            <a:r>
              <a:rPr kumimoji="0" lang="hr-HR" altLang="sr-Latn-R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0 </a:t>
            </a: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se prihvaća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grupe A i B pripadaju istoj populaciji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prosjeci grupa A i B se ne razlikuju </a:t>
            </a:r>
            <a:r>
              <a:rPr kumimoji="0" lang="hr-HR" alt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značajno</a:t>
            </a:r>
            <a:endParaRPr kumimoji="0" lang="hr-HR" altLang="sr-Latn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6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75327" y="620688"/>
            <a:ext cx="8136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ZA KRAJ…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tx2"/>
                </a:solidFill>
              </a:rPr>
              <a:t>Samo </a:t>
            </a:r>
            <a:r>
              <a:rPr lang="hr-HR" sz="2800" b="1" dirty="0">
                <a:solidFill>
                  <a:schemeClr val="tx2"/>
                </a:solidFill>
              </a:rPr>
              <a:t>glupi i mrtvi nikada ne mijenjaju svoje mišljenje.</a:t>
            </a:r>
            <a:endParaRPr lang="hr-HR" sz="28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tx2"/>
                </a:solidFill>
              </a:rPr>
              <a:t>Problem </a:t>
            </a:r>
            <a:r>
              <a:rPr lang="hr-HR" sz="2800" b="1" dirty="0">
                <a:solidFill>
                  <a:schemeClr val="tx2"/>
                </a:solidFill>
              </a:rPr>
              <a:t>sa svijetom je u tome što su glupi </a:t>
            </a:r>
            <a:r>
              <a:rPr lang="hr-HR" sz="2800" b="1" dirty="0" smtClean="0">
                <a:solidFill>
                  <a:schemeClr val="tx2"/>
                </a:solidFill>
              </a:rPr>
              <a:t>potpuno </a:t>
            </a:r>
            <a:r>
              <a:rPr lang="hr-HR" sz="2800" b="1" dirty="0">
                <a:solidFill>
                  <a:schemeClr val="tx2"/>
                </a:solidFill>
              </a:rPr>
              <a:t>sigurni, a inteligentni puni sumnji</a:t>
            </a:r>
            <a:r>
              <a:rPr lang="hr-HR" sz="28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hr-HR" sz="1200" b="1" i="1" dirty="0">
              <a:solidFill>
                <a:schemeClr val="tx2"/>
              </a:solidFill>
            </a:endParaRPr>
          </a:p>
          <a:p>
            <a:pPr algn="r"/>
            <a:r>
              <a:rPr lang="hr-HR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Bertrand</a:t>
            </a:r>
            <a:r>
              <a:rPr lang="hr-HR" sz="2800" b="1" i="1" dirty="0" smtClean="0">
                <a:solidFill>
                  <a:schemeClr val="tx2">
                    <a:lumMod val="50000"/>
                  </a:schemeClr>
                </a:solidFill>
              </a:rPr>
              <a:t> Russell (1872-1970)</a:t>
            </a:r>
          </a:p>
          <a:p>
            <a:pPr algn="r"/>
            <a:r>
              <a:rPr lang="hr-HR" sz="1200" b="1" i="1" dirty="0" smtClean="0">
                <a:solidFill>
                  <a:schemeClr val="tx2">
                    <a:lumMod val="50000"/>
                  </a:schemeClr>
                </a:solidFill>
              </a:rPr>
              <a:t>engleski </a:t>
            </a:r>
            <a:r>
              <a:rPr lang="hr-HR" sz="1200" b="1" i="1" dirty="0">
                <a:solidFill>
                  <a:schemeClr val="tx2">
                    <a:lumMod val="50000"/>
                  </a:schemeClr>
                </a:solidFill>
              </a:rPr>
              <a:t>filozof, matematičar, logičar, povjesničar</a:t>
            </a:r>
          </a:p>
          <a:p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DC3A-1A6E-457C-B676-2BEAF26982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761" y="4212744"/>
            <a:ext cx="3785482" cy="2233434"/>
          </a:xfrm>
          <a:prstGeom prst="rect">
            <a:avLst/>
          </a:prstGeom>
          <a:noFill/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768" y="421274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i="1" dirty="0">
                <a:solidFill>
                  <a:srgbClr val="FF0000"/>
                </a:solidFill>
              </a:rPr>
              <a:t>Marfijev zakon</a:t>
            </a:r>
            <a:r>
              <a:rPr lang="pl-PL" sz="3200" b="1" i="1" dirty="0" smtClean="0">
                <a:solidFill>
                  <a:srgbClr val="FF0000"/>
                </a:solidFill>
              </a:rPr>
              <a:t>:</a:t>
            </a:r>
          </a:p>
          <a:p>
            <a:endParaRPr lang="pl-PL" sz="1000" b="1" i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pl-PL" sz="2800" b="1" dirty="0">
                <a:solidFill>
                  <a:schemeClr val="tx2"/>
                </a:solidFill>
              </a:rPr>
              <a:t>Ne vjeruj u čuda, računaj na njih.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64096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100" dirty="0" smtClean="0">
                <a:ln w="18000">
                  <a:noFill/>
                  <a:prstDash val="solid"/>
                </a:ln>
                <a:solidFill>
                  <a:schemeClr val="tx2"/>
                </a:solidFill>
                <a:latin typeface="+mn-lt"/>
              </a:rPr>
              <a:t>Analiza varijance - ANOVA</a:t>
            </a:r>
            <a:endParaRPr lang="en-US" sz="5400" b="1" spc="100" dirty="0">
              <a:ln w="18000">
                <a:noFill/>
                <a:prstDash val="solid"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156" y="2000250"/>
            <a:ext cx="52109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Sir Ronald Aylmer Fisher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(17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veljač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1890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- 29.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srpnja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1962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bio je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engleski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statističar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evolucijski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biolog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matematičar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genetičar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eugenicist. Fisher je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poznat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kao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jedan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od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glavnih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arhitekata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neo-Darwin</a:t>
            </a:r>
            <a:r>
              <a:rPr lang="hr-HR" sz="2400" b="1" dirty="0" err="1" smtClean="0">
                <a:solidFill>
                  <a:schemeClr val="tx2"/>
                </a:solidFill>
                <a:latin typeface="+mn-lt"/>
              </a:rPr>
              <a:t>ističke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 sinteze evolucije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, z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bog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važn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ih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doprinos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iz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statistike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uključujući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i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analiz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u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varijance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(ANOVA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476672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>
                <a:solidFill>
                  <a:schemeClr val="tx2"/>
                </a:solidFill>
                <a:latin typeface="+mj-lt"/>
              </a:rPr>
              <a:t>Tko počinje dobro, završava loše. Tko počinje loše, završava još gore.</a:t>
            </a:r>
          </a:p>
          <a:p>
            <a:pPr algn="r">
              <a:defRPr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b="1" i="1" dirty="0">
                <a:solidFill>
                  <a:schemeClr val="tx2"/>
                </a:solidFill>
              </a:rPr>
              <a:t>Pudderov zakon</a:t>
            </a:r>
            <a:r>
              <a:rPr lang="hr-HR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0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38" y="2000250"/>
            <a:ext cx="2957512" cy="35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691E6-E664-426E-879F-9E1F0EDBC1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643063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ANOVA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je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tehnika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upotrebe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razlika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između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prosjeka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uzoraka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u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zaključivanju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o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postojanju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ili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ne)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razlika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između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prosjeka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populacija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Jedinstveni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postupak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kojim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je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moguće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raščlaniti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procijeniti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varijabilnosti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uvjetovane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različitim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čimbenicima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izvorima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hr-HR" sz="2400" b="1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Analizom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varijance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provjeravaju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se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promjene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aritmetičkih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sredina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</a:rPr>
              <a:t>uzoraka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438" y="548680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>
                <a:solidFill>
                  <a:schemeClr val="tx2"/>
                </a:solidFill>
                <a:latin typeface="+mj-lt"/>
              </a:rPr>
              <a:t>Postavljati glupa pitanja, lakše je nego ispravljati glupe pogreške.</a:t>
            </a:r>
          </a:p>
          <a:p>
            <a:pPr algn="r">
              <a:defRPr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b="1" i="1" dirty="0">
                <a:solidFill>
                  <a:schemeClr val="tx2"/>
                </a:solidFill>
              </a:rPr>
              <a:t>Launegayerova opaska</a:t>
            </a:r>
            <a:r>
              <a:rPr lang="hr-HR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FBFE2-6190-410D-83A9-8BC9B4022B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38" y="476672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>
                <a:solidFill>
                  <a:schemeClr val="tx2"/>
                </a:solidFill>
                <a:latin typeface="+mj-lt"/>
              </a:rPr>
              <a:t>Nijedan pravi problem nema riješenje.</a:t>
            </a:r>
            <a:r>
              <a:rPr lang="hr-HR" dirty="0">
                <a:solidFill>
                  <a:schemeClr val="tx2"/>
                </a:solidFill>
              </a:rPr>
              <a:t> </a:t>
            </a:r>
          </a:p>
          <a:p>
            <a:pPr algn="r">
              <a:defRPr/>
            </a:pPr>
            <a:r>
              <a:rPr lang="hr-HR" b="1" i="1" dirty="0">
                <a:solidFill>
                  <a:schemeClr val="tx2"/>
                </a:solidFill>
              </a:rPr>
              <a:t>iz Marfijevog zakona</a:t>
            </a:r>
            <a:endParaRPr lang="hr-HR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675E-BE62-43D4-889B-059487FCAA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7192" y="1458914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cap="none" spc="0" normalizeH="0" baseline="0">
                <a:solidFill>
                  <a:srgbClr val="0033CC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hr-HR" sz="2800" kern="0" dirty="0" smtClean="0">
                <a:latin typeface="Arial" charset="0"/>
              </a:rPr>
              <a:t>Model analize varijance u slučaju jednog utjecajnog faktora</a:t>
            </a:r>
          </a:p>
        </p:txBody>
      </p:sp>
      <p:graphicFrame>
        <p:nvGraphicFramePr>
          <p:cNvPr id="10" name="Object 12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31718"/>
              </p:ext>
            </p:extLst>
          </p:nvPr>
        </p:nvGraphicFramePr>
        <p:xfrm>
          <a:off x="694065" y="2702469"/>
          <a:ext cx="6183313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5906448" imgH="3239666" progId="Word.Document.8">
                  <p:embed/>
                </p:oleObj>
              </mc:Choice>
              <mc:Fallback>
                <p:oleObj name="Document" r:id="rId3" imgW="5906448" imgH="32396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65" y="2702469"/>
                        <a:ext cx="6183313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70"/>
          <p:cNvSpPr txBox="1">
            <a:spLocks noChangeArrowheads="1"/>
          </p:cNvSpPr>
          <p:nvPr/>
        </p:nvSpPr>
        <p:spPr bwMode="auto">
          <a:xfrm>
            <a:off x="4859338" y="220503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Model:</a:t>
            </a:r>
          </a:p>
        </p:txBody>
      </p:sp>
      <p:graphicFrame>
        <p:nvGraphicFramePr>
          <p:cNvPr id="12" name="Object 1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88602"/>
              </p:ext>
            </p:extLst>
          </p:nvPr>
        </p:nvGraphicFramePr>
        <p:xfrm>
          <a:off x="5003800" y="2565400"/>
          <a:ext cx="2070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2070000" imgH="419040" progId="Equation.DSMT4">
                  <p:embed/>
                </p:oleObj>
              </mc:Choice>
              <mc:Fallback>
                <p:oleObj name="Equation" r:id="rId5" imgW="2070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565400"/>
                        <a:ext cx="2070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93240"/>
              </p:ext>
            </p:extLst>
          </p:nvPr>
        </p:nvGraphicFramePr>
        <p:xfrm>
          <a:off x="5003800" y="3027363"/>
          <a:ext cx="482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482400" imgH="2057400" progId="Equation.DSMT4">
                  <p:embed/>
                </p:oleObj>
              </mc:Choice>
              <mc:Fallback>
                <p:oleObj name="Equation" r:id="rId7" imgW="48240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027363"/>
                        <a:ext cx="482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73"/>
          <p:cNvSpPr txBox="1">
            <a:spLocks noChangeArrowheads="1"/>
          </p:cNvSpPr>
          <p:nvPr/>
        </p:nvSpPr>
        <p:spPr bwMode="auto">
          <a:xfrm>
            <a:off x="5343525" y="3016250"/>
            <a:ext cx="3275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indent="-360363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marL="360363" marR="0" lvl="0" indent="-360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®"/>
              <a:tabLst/>
              <a:defRPr/>
            </a:pP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vrijednost i-tog mjerenja u</a:t>
            </a:r>
            <a:b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j-tom stupcu</a:t>
            </a:r>
          </a:p>
          <a:p>
            <a:pPr marL="360363" marR="0" lvl="0" indent="-360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®"/>
              <a:tabLst/>
              <a:defRPr/>
            </a:pP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aritmetička sredina svih</a:t>
            </a:r>
            <a:b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podataka</a:t>
            </a:r>
          </a:p>
          <a:p>
            <a:pPr marL="360363" marR="0" lvl="0" indent="-360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®"/>
              <a:tabLst/>
              <a:defRPr/>
            </a:pP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doprinos ar. sredine j-tog</a:t>
            </a:r>
            <a:b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uzorka</a:t>
            </a:r>
          </a:p>
          <a:p>
            <a:pPr marL="360363" marR="0" lvl="0" indent="-360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®"/>
              <a:tabLst/>
              <a:defRPr/>
            </a:pP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slučajno odstupanje unutar</a:t>
            </a:r>
            <a:b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hr-HR" alt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uzorka</a:t>
            </a:r>
          </a:p>
          <a:p>
            <a:pPr marL="360363" marR="0" lvl="0" indent="-360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hr-HR" altLang="sr-Latn-R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" name="Text Box 1274"/>
          <p:cNvSpPr txBox="1">
            <a:spLocks noChangeArrowheads="1"/>
          </p:cNvSpPr>
          <p:nvPr/>
        </p:nvSpPr>
        <p:spPr bwMode="auto">
          <a:xfrm>
            <a:off x="4859338" y="530066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Pretpostavka:</a:t>
            </a:r>
          </a:p>
        </p:txBody>
      </p:sp>
      <p:graphicFrame>
        <p:nvGraphicFramePr>
          <p:cNvPr id="16" name="Object 1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24635"/>
              </p:ext>
            </p:extLst>
          </p:nvPr>
        </p:nvGraphicFramePr>
        <p:xfrm>
          <a:off x="5003800" y="5724525"/>
          <a:ext cx="302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9" imgW="3022560" imgH="583920" progId="Equation.DSMT4">
                  <p:embed/>
                </p:oleObj>
              </mc:Choice>
              <mc:Fallback>
                <p:oleObj name="Equation" r:id="rId9" imgW="30225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724525"/>
                        <a:ext cx="3022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4438" y="476672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>
                <a:solidFill>
                  <a:schemeClr val="tx2"/>
                </a:solidFill>
                <a:latin typeface="+mj-lt"/>
              </a:rPr>
              <a:t>Nista nije nemoguće onome koji to ne mora uraditi sam.</a:t>
            </a:r>
            <a:r>
              <a:rPr lang="hr-HR" dirty="0">
                <a:solidFill>
                  <a:schemeClr val="tx2"/>
                </a:solidFill>
              </a:rPr>
              <a:t> </a:t>
            </a:r>
          </a:p>
          <a:p>
            <a:pPr algn="r">
              <a:defRPr/>
            </a:pPr>
            <a:r>
              <a:rPr lang="hr-HR" b="1" i="1" dirty="0">
                <a:solidFill>
                  <a:schemeClr val="tx2"/>
                </a:solidFill>
              </a:rPr>
              <a:t>Launegayerova opaska</a:t>
            </a:r>
            <a:r>
              <a:rPr lang="hr-HR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0E404-21FF-44ED-81F4-D9B0F2F903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412007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se može shvatiti i kao: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altLang="sr-Latn-RS" sz="2400" b="0" i="0" u="none" strike="noStrike" kern="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Hipoteza: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altLang="sr-Latn-RS" sz="2400" b="0" i="0" u="none" strike="noStrike" kern="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alt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 provjeru gornje hipoteze H</a:t>
            </a:r>
            <a:r>
              <a:rPr kumimoji="0" lang="hr-HR" altLang="sr-Latn-RS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hr-HR" alt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nužno je odrediti dvije nezavisne varijance kako bi se formirao F test:</a:t>
            </a:r>
            <a:endParaRPr kumimoji="0" lang="hr-HR" altLang="sr-Latn-RS" sz="2400" b="0" i="1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4757"/>
            <a:ext cx="3384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148263" y="4220294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marL="360363" marR="0" lvl="0" indent="-360363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	varijabla F-razdiobe s </a:t>
            </a:r>
            <a:br>
              <a:rPr kumimoji="0" lang="hr-HR" alt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hr-HR" altLang="sr-Latn-RS" sz="2000" b="0" i="1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 = n</a:t>
            </a:r>
            <a:r>
              <a:rPr kumimoji="0" lang="hr-HR" altLang="sr-Latn-RS" sz="2000" b="0" i="1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 – 1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 s.s. </a:t>
            </a:r>
            <a:r>
              <a:rPr kumimoji="0" lang="hr-HR" alt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kumimoji="0" lang="hr-HR" altLang="sr-Latn-RS" sz="2000" b="0" i="1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 = n</a:t>
            </a:r>
            <a:r>
              <a:rPr kumimoji="0" lang="hr-HR" altLang="sr-Latn-RS" sz="2000" b="0" i="1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 – 1</a:t>
            </a:r>
            <a:r>
              <a:rPr kumimoji="0" lang="hr-HR" altLang="sr-Latn-RS" sz="20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 s.s.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7419"/>
            <a:ext cx="863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88609"/>
              </p:ext>
            </p:extLst>
          </p:nvPr>
        </p:nvGraphicFramePr>
        <p:xfrm>
          <a:off x="4211638" y="4941019"/>
          <a:ext cx="9350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079280" imgH="419040" progId="Equation.DSMT4">
                  <p:embed/>
                </p:oleObj>
              </mc:Choice>
              <mc:Fallback>
                <p:oleObj name="Equation" r:id="rId5" imgW="1079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941019"/>
                        <a:ext cx="9350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50354"/>
              </p:ext>
            </p:extLst>
          </p:nvPr>
        </p:nvGraphicFramePr>
        <p:xfrm>
          <a:off x="4968875" y="1196107"/>
          <a:ext cx="3606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3606480" imgH="863280" progId="Equation.DSMT4">
                  <p:embed/>
                </p:oleObj>
              </mc:Choice>
              <mc:Fallback>
                <p:oleObj name="Equation" r:id="rId7" imgW="36064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1196107"/>
                        <a:ext cx="3606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80148"/>
              </p:ext>
            </p:extLst>
          </p:nvPr>
        </p:nvGraphicFramePr>
        <p:xfrm>
          <a:off x="2522538" y="2107332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9" imgW="3632040" imgH="888840" progId="Equation.DSMT4">
                  <p:embed/>
                </p:oleObj>
              </mc:Choice>
              <mc:Fallback>
                <p:oleObj name="Equation" r:id="rId9" imgW="36320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107332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284663" y="5517282"/>
            <a:ext cx="43195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sng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Odluka: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ako </a:t>
            </a:r>
            <a:r>
              <a:rPr kumimoji="0" lang="hr-HR" altLang="sr-Latn-RS" sz="18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</a:rPr>
              <a:t>F</a:t>
            </a:r>
            <a:r>
              <a:rPr kumimoji="0" lang="hr-HR" altLang="sr-Latn-RS" sz="1800" b="0" i="1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</a:rPr>
              <a:t>rač</a:t>
            </a:r>
            <a:r>
              <a:rPr kumimoji="0" lang="hr-HR" altLang="sr-Latn-RS" sz="1800" b="0" i="1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</a:rPr>
              <a:t>. &gt; F</a:t>
            </a:r>
            <a:r>
              <a:rPr kumimoji="0" lang="hr-HR" altLang="sr-Latn-RS" sz="1800" b="0" i="1" u="none" strike="noStrike" kern="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hr-HR" alt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, odbaciti H</a:t>
            </a:r>
            <a:r>
              <a:rPr kumimoji="0" lang="hr-HR" altLang="sr-Latn-R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  <a:r>
              <a:rPr kumimoji="0" lang="hr-HR" alt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, uz pogrešku prve vrste čija je vjerojatnost </a:t>
            </a:r>
            <a:r>
              <a:rPr kumimoji="0" lang="hr-HR" alt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38" y="476672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l-PL" b="1" dirty="0">
                <a:solidFill>
                  <a:schemeClr val="tx2"/>
                </a:solidFill>
                <a:latin typeface="+mj-lt"/>
              </a:rPr>
              <a:t>Ma koliko radio, nikad ne učiniš dovoljno.</a:t>
            </a:r>
            <a:endParaRPr lang="hr-HR" b="1" dirty="0">
              <a:solidFill>
                <a:schemeClr val="tx2"/>
              </a:solidFill>
              <a:latin typeface="+mj-lt"/>
            </a:endParaRPr>
          </a:p>
          <a:p>
            <a:pPr algn="r">
              <a:defRPr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b="1" i="1" dirty="0">
                <a:solidFill>
                  <a:schemeClr val="tx2"/>
                </a:solidFill>
              </a:rPr>
              <a:t>iz Marfijevog </a:t>
            </a:r>
            <a:r>
              <a:rPr lang="hr-HR" b="1" i="1" dirty="0">
                <a:solidFill>
                  <a:schemeClr val="tx2">
                    <a:lumMod val="75000"/>
                  </a:schemeClr>
                </a:solidFill>
              </a:rPr>
              <a:t>zakona</a:t>
            </a:r>
            <a:r>
              <a:rPr lang="hr-HR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B19CC-2DE8-42B9-94A1-A5A1D47BCD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41196" y="1444654"/>
            <a:ext cx="782637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Svrha: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Usporedba većeg broja prosječnih vrijednosti odjednom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Nulta hipoteza  H</a:t>
            </a:r>
            <a:r>
              <a:rPr kumimoji="0" lang="hr-HR" altLang="sr-Latn-RS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0</a:t>
            </a:r>
            <a:r>
              <a:rPr kumimoji="0" lang="hr-HR" alt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prosjeci svih populacija su jednaki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hr-HR" altLang="sr-Latn-RS" sz="28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hr-HR" altLang="sr-Latn-RS" sz="2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hr-HR" altLang="sr-Latn-RS" sz="2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Alternativna hipoteza H</a:t>
            </a:r>
            <a:r>
              <a:rPr kumimoji="0" lang="hr-HR" altLang="sr-Latn-RS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1</a:t>
            </a:r>
            <a:r>
              <a:rPr kumimoji="0" lang="hr-HR" alt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nisu svi prosjeci populacija jednaki </a:t>
            </a:r>
            <a:endParaRPr kumimoji="0" lang="hr-HR" alt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62708"/>
              </p:ext>
            </p:extLst>
          </p:nvPr>
        </p:nvGraphicFramePr>
        <p:xfrm>
          <a:off x="1787525" y="4212471"/>
          <a:ext cx="58324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1625400" imgH="457200" progId="Equation.3">
                  <p:embed/>
                </p:oleObj>
              </mc:Choice>
              <mc:Fallback>
                <p:oleObj name="Equation" r:id="rId3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212471"/>
                        <a:ext cx="58324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4438" y="404664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>
                <a:solidFill>
                  <a:schemeClr val="tx2"/>
                </a:solidFill>
                <a:latin typeface="+mj-lt"/>
              </a:rPr>
              <a:t>Ono sto ne učiniš uvijek je važnije od onoga sto si učinio.</a:t>
            </a:r>
          </a:p>
          <a:p>
            <a:pPr algn="r">
              <a:defRPr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b="1" i="1" dirty="0">
                <a:solidFill>
                  <a:schemeClr val="tx2"/>
                </a:solidFill>
              </a:rPr>
              <a:t>iz Marfijevog zakona</a:t>
            </a:r>
            <a:r>
              <a:rPr lang="hr-HR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9F235-524E-4042-87B4-95862203E5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9552" y="644416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hr-HR" altLang="sr-Latn-RS" dirty="0" smtClean="0">
                <a:latin typeface="Verdana" panose="020B0604030504040204" pitchFamily="34" charset="0"/>
              </a:rPr>
              <a:t>Postupak:</a:t>
            </a:r>
            <a:endParaRPr lang="en-US" altLang="sr-Latn-RS" dirty="0" smtClean="0">
              <a:latin typeface="Verdana" panose="020B060403050404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Definirati Sume kvadrata (</a:t>
            </a:r>
            <a:r>
              <a:rPr lang="en-US" altLang="sr-Latn-RS" sz="2800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Sum of Squares</a:t>
            </a:r>
            <a:r>
              <a:rPr lang="en-US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hr-HR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- </a:t>
            </a:r>
            <a:r>
              <a:rPr lang="en-US" altLang="sr-Latn-RS" sz="28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SS</a:t>
            </a:r>
            <a:r>
              <a:rPr lang="en-US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) </a:t>
            </a:r>
          </a:p>
          <a:p>
            <a:pPr lvl="2"/>
            <a:r>
              <a:rPr lang="en-US" altLang="sr-Latn-RS" sz="20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SS</a:t>
            </a:r>
            <a:r>
              <a:rPr lang="en-US" altLang="sr-Latn-RS" sz="2000" baseline="-250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total</a:t>
            </a:r>
            <a:endParaRPr lang="en-US" altLang="sr-Latn-RS" sz="20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lvl="2"/>
            <a:r>
              <a:rPr lang="en-US" altLang="sr-Latn-RS" sz="20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SS</a:t>
            </a:r>
            <a:r>
              <a:rPr lang="en-US" altLang="sr-Latn-RS" sz="2000" baseline="-250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grup</a:t>
            </a:r>
            <a:r>
              <a:rPr lang="hr-HR" altLang="sr-Latn-RS" sz="2000" baseline="-25000" dirty="0" smtClean="0">
                <a:solidFill>
                  <a:schemeClr val="tx2"/>
                </a:solidFill>
                <a:latin typeface="Verdana" panose="020B0604030504040204" pitchFamily="34" charset="0"/>
              </a:rPr>
              <a:t>a</a:t>
            </a:r>
            <a:endParaRPr lang="en-US" altLang="sr-Latn-RS" sz="20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lvl="2"/>
            <a:r>
              <a:rPr lang="en-US" altLang="sr-Latn-RS" sz="20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SS</a:t>
            </a:r>
            <a:r>
              <a:rPr lang="en-US" altLang="sr-Latn-RS" sz="2000" baseline="-250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error</a:t>
            </a:r>
            <a:endParaRPr lang="en-US" altLang="sr-Latn-RS" sz="20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r>
              <a:rPr lang="hr-HR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Izračunati stupnjeve slobode (</a:t>
            </a:r>
            <a:r>
              <a:rPr lang="en-US" altLang="sr-Latn-RS" sz="2800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degrees of freedom</a:t>
            </a:r>
            <a:r>
              <a:rPr lang="en-US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hr-HR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- </a:t>
            </a:r>
            <a:r>
              <a:rPr lang="hr-HR" altLang="sr-Latn-RS" sz="2800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df</a:t>
            </a:r>
            <a:r>
              <a:rPr lang="en-US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)</a:t>
            </a:r>
          </a:p>
          <a:p>
            <a:r>
              <a:rPr lang="hr-HR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Izračunati srednje kvadrate tj. varijance (</a:t>
            </a:r>
            <a:r>
              <a:rPr lang="hr-HR" altLang="sr-Latn-RS" sz="2800" i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mean</a:t>
            </a:r>
            <a:r>
              <a:rPr lang="hr-HR" altLang="sr-Latn-RS" sz="2800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2800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squares</a:t>
            </a:r>
            <a:r>
              <a:rPr lang="en-US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hr-HR" altLang="sr-Latn-RS" sz="28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MS</a:t>
            </a:r>
            <a:r>
              <a:rPr lang="hr-HR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) i </a:t>
            </a:r>
            <a:r>
              <a:rPr lang="en-US" altLang="sr-Latn-RS" sz="2800" b="1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F</a:t>
            </a:r>
            <a:r>
              <a:rPr lang="hr-HR" altLang="sr-Latn-RS" sz="2800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vrijednost</a:t>
            </a:r>
            <a:r>
              <a:rPr lang="en-US" altLang="sr-Latn-RS" sz="28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38" y="404664"/>
            <a:ext cx="7643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 smtClean="0">
                <a:solidFill>
                  <a:schemeClr val="tx2"/>
                </a:solidFill>
                <a:latin typeface="+mj-lt"/>
              </a:rPr>
              <a:t>Mnogi griješe iz straha da ne pogriješe.</a:t>
            </a:r>
            <a:endParaRPr lang="hr-HR" b="1" dirty="0">
              <a:solidFill>
                <a:schemeClr val="tx2"/>
              </a:solidFill>
              <a:latin typeface="+mj-lt"/>
            </a:endParaRPr>
          </a:p>
          <a:p>
            <a:pPr algn="r">
              <a:defRPr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b="1" i="1" dirty="0" err="1">
                <a:solidFill>
                  <a:schemeClr val="tx2"/>
                </a:solidFill>
              </a:rPr>
              <a:t>Lessingov</a:t>
            </a:r>
            <a:r>
              <a:rPr lang="hr-HR" b="1" i="1" dirty="0">
                <a:solidFill>
                  <a:schemeClr val="tx2"/>
                </a:solidFill>
              </a:rPr>
              <a:t> zakon</a:t>
            </a:r>
            <a:endParaRPr lang="hr-HR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78801" y="1012974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hr-HR" altLang="sr-Latn-RS" dirty="0" smtClean="0">
                <a:latin typeface="Verdana" panose="020B0604030504040204" pitchFamily="34" charset="0"/>
              </a:rPr>
              <a:t>Izračun SS:</a:t>
            </a:r>
            <a:endParaRPr lang="en-US" altLang="sr-Latn-RS" dirty="0" smtClean="0">
              <a:latin typeface="Verdana" panose="020B0604030504040204" pitchFamily="34" charset="0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48277"/>
              </p:ext>
            </p:extLst>
          </p:nvPr>
        </p:nvGraphicFramePr>
        <p:xfrm>
          <a:off x="1763688" y="2552291"/>
          <a:ext cx="419258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1434960" imgH="1269720" progId="Equation.3">
                  <p:embed/>
                </p:oleObj>
              </mc:Choice>
              <mc:Fallback>
                <p:oleObj name="Equation" r:id="rId3" imgW="14349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552291"/>
                        <a:ext cx="4192588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1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1855E-215B-4AD1-88D7-DAC6CD1E3F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61156" y="358775"/>
            <a:ext cx="842168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877378" y="116632"/>
            <a:ext cx="19030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hr-HR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Statističke metode u oceanologiji</a:t>
            </a:r>
            <a:endParaRPr lang="hr-HR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43764"/>
              </p:ext>
            </p:extLst>
          </p:nvPr>
        </p:nvGraphicFramePr>
        <p:xfrm>
          <a:off x="1704181" y="2389209"/>
          <a:ext cx="561816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3" imgW="5353797" imgH="4533333" progId="Paint.Picture">
                  <p:embed/>
                </p:oleObj>
              </mc:Choice>
              <mc:Fallback>
                <p:oleObj name="Bitmap Image" r:id="rId3" imgW="5353797" imgH="45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81" y="2389209"/>
                        <a:ext cx="561816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74662" y="863675"/>
            <a:ext cx="8077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3600" dirty="0">
                <a:latin typeface="Verdana" panose="020B0604030504040204" pitchFamily="34" charset="0"/>
              </a:rPr>
              <a:t>između</a:t>
            </a:r>
            <a:r>
              <a:rPr kumimoji="0" lang="hr-HR" alt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 </a:t>
            </a:r>
            <a:r>
              <a:rPr lang="hr-HR" altLang="sr-Latn-RS" sz="3600" dirty="0">
                <a:latin typeface="Verdana" panose="020B0604030504040204" pitchFamily="34" charset="0"/>
              </a:rPr>
              <a:t>grupa &lt; unutar grupa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676</Words>
  <Application>Microsoft Office PowerPoint</Application>
  <PresentationFormat>On-screen Show (4:3)</PresentationFormat>
  <Paragraphs>232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Bookshelf Symbol 4</vt:lpstr>
      <vt:lpstr>Calibri</vt:lpstr>
      <vt:lpstr>Symbol</vt:lpstr>
      <vt:lpstr>Tahoma</vt:lpstr>
      <vt:lpstr>Times New Roman</vt:lpstr>
      <vt:lpstr>Verdana</vt:lpstr>
      <vt:lpstr>Wingdings</vt:lpstr>
      <vt:lpstr>Office Theme</vt:lpstr>
      <vt:lpstr>Document</vt:lpstr>
      <vt:lpstr>Equation</vt:lpstr>
      <vt:lpstr>Bitmap Image</vt:lpstr>
      <vt:lpstr>Statističke metode u oceanologiji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rprecali</dc:creator>
  <cp:lastModifiedBy>rprecali</cp:lastModifiedBy>
  <cp:revision>65</cp:revision>
  <dcterms:created xsi:type="dcterms:W3CDTF">2009-01-12T10:23:15Z</dcterms:created>
  <dcterms:modified xsi:type="dcterms:W3CDTF">2015-06-14T19:25:24Z</dcterms:modified>
</cp:coreProperties>
</file>