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9" r:id="rId2"/>
    <p:sldId id="262" r:id="rId3"/>
    <p:sldId id="269" r:id="rId4"/>
    <p:sldId id="258" r:id="rId5"/>
    <p:sldId id="257" r:id="rId6"/>
    <p:sldId id="264" r:id="rId7"/>
    <p:sldId id="265" r:id="rId8"/>
    <p:sldId id="266" r:id="rId9"/>
    <p:sldId id="268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04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7106C80-75C5-42F3-8710-ED613AAFACFB}" type="datetimeFigureOut">
              <a:rPr lang="sr-Latn-CS"/>
              <a:pPr>
                <a:defRPr/>
              </a:pPr>
              <a:t>13.5.2015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r-HR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3BB3EA8-F74F-4BA8-9A66-8136BFB0803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7073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7688A-857B-4212-90F0-211856D73E33}" type="datetime1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C7130-5CEC-4407-A51C-72C8EB7D69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4CE96-E3BA-439A-9984-F74D6271B7A6}" type="datetime1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AA517-BE9D-4D07-A6BD-0A084AE96E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96355-8BE4-4CD3-99E9-4235F3BA6418}" type="datetime1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4FE70-234D-4BB5-9388-EE109E765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C488B-00F3-44BB-8CA1-76CF4255A49D}" type="datetime1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9ABC0-D577-4B9A-AEB2-A90B52539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9DF90-2F99-4E70-9741-C7D019ED4FF1}" type="datetime1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51E0F-6225-41E6-8BA9-056F6B3DFC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64330-BACA-4FFA-A4FA-61763DFF6F63}" type="datetime1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42930-FED8-4929-87D3-8236C7EFCF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66D03-562E-4D34-90F1-ECD77BD922B5}" type="datetime1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389B2-EB22-4D38-96C8-B18BD4AA8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1FB59-BD8B-4034-9807-3D265C84D930}" type="datetime1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0A78D-91DA-4A52-96F9-E77031CF0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81040-5564-4FDB-8D79-06F13D1843D0}" type="datetime1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77CDA-E385-4218-8A98-546C29F82E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69505-3D72-4BE2-94CE-39009C254052}" type="datetime1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9EF3E-F9B9-4F02-AF9D-55F0F33CF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30ACE-3A3C-4DD6-90A4-D36E735EB8BA}" type="datetime1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E7C53-C81D-4419-AB72-29EB560B7B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0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4A900E3-602E-49DF-AF7B-75D7081F3CF2}" type="datetime1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4DE977B-F96C-4CD0-8C65-6EFF5E5AF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0" y="3643313"/>
            <a:ext cx="9058275" cy="1470025"/>
          </a:xfrm>
        </p:spPr>
        <p:txBody>
          <a:bodyPr/>
          <a:lstStyle/>
          <a:p>
            <a:pPr eaLnBrk="1" hangingPunct="1"/>
            <a:r>
              <a:rPr lang="hr-HR" b="1" smtClean="0"/>
              <a:t>Statističke metode u oceanologiji</a:t>
            </a:r>
            <a:endParaRPr lang="en-US" b="1" smtClean="0"/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1285875" y="4929188"/>
            <a:ext cx="6400800" cy="1752600"/>
          </a:xfrm>
        </p:spPr>
        <p:txBody>
          <a:bodyPr/>
          <a:lstStyle/>
          <a:p>
            <a:pPr eaLnBrk="1" hangingPunct="1"/>
            <a:r>
              <a:rPr lang="hr-HR" sz="2800" b="1" dirty="0" smtClean="0">
                <a:solidFill>
                  <a:srgbClr val="7030A0"/>
                </a:solidFill>
              </a:rPr>
              <a:t>dr</a:t>
            </a:r>
            <a:r>
              <a:rPr lang="hr-HR" sz="2800" b="1" dirty="0" smtClean="0">
                <a:solidFill>
                  <a:srgbClr val="7030A0"/>
                </a:solidFill>
              </a:rPr>
              <a:t>. </a:t>
            </a:r>
            <a:r>
              <a:rPr lang="hr-HR" sz="2800" b="1" dirty="0" err="1" smtClean="0">
                <a:solidFill>
                  <a:srgbClr val="7030A0"/>
                </a:solidFill>
              </a:rPr>
              <a:t>sc</a:t>
            </a:r>
            <a:r>
              <a:rPr lang="hr-HR" sz="2800" b="1" dirty="0" smtClean="0">
                <a:solidFill>
                  <a:srgbClr val="7030A0"/>
                </a:solidFill>
              </a:rPr>
              <a:t>. </a:t>
            </a:r>
            <a:r>
              <a:rPr lang="hr-HR" sz="2800" b="1" dirty="0" err="1" smtClean="0">
                <a:solidFill>
                  <a:srgbClr val="7030A0"/>
                </a:solidFill>
              </a:rPr>
              <a:t>Nastjenjka</a:t>
            </a:r>
            <a:r>
              <a:rPr lang="hr-HR" sz="2800" b="1" dirty="0" smtClean="0">
                <a:solidFill>
                  <a:srgbClr val="7030A0"/>
                </a:solidFill>
              </a:rPr>
              <a:t> </a:t>
            </a:r>
            <a:r>
              <a:rPr lang="hr-HR" sz="2800" b="1" dirty="0" err="1" smtClean="0">
                <a:solidFill>
                  <a:srgbClr val="7030A0"/>
                </a:solidFill>
              </a:rPr>
              <a:t>Supić</a:t>
            </a:r>
            <a:endParaRPr lang="hr-HR" sz="2800" b="1" dirty="0" smtClean="0">
              <a:solidFill>
                <a:srgbClr val="7030A0"/>
              </a:solidFill>
            </a:endParaRPr>
          </a:p>
          <a:p>
            <a:pPr eaLnBrk="1" hangingPunct="1"/>
            <a:r>
              <a:rPr lang="hr-HR" sz="2800" b="1" dirty="0">
                <a:solidFill>
                  <a:srgbClr val="7030A0"/>
                </a:solidFill>
              </a:rPr>
              <a:t>d</a:t>
            </a:r>
            <a:r>
              <a:rPr lang="hr-HR" sz="2800" b="1" dirty="0" smtClean="0">
                <a:solidFill>
                  <a:srgbClr val="7030A0"/>
                </a:solidFill>
              </a:rPr>
              <a:t>r</a:t>
            </a:r>
            <a:r>
              <a:rPr lang="hr-HR" sz="2800" b="1" dirty="0" smtClean="0">
                <a:solidFill>
                  <a:srgbClr val="7030A0"/>
                </a:solidFill>
              </a:rPr>
              <a:t>. </a:t>
            </a:r>
            <a:r>
              <a:rPr lang="hr-HR" sz="2800" b="1" dirty="0" err="1" smtClean="0">
                <a:solidFill>
                  <a:srgbClr val="7030A0"/>
                </a:solidFill>
              </a:rPr>
              <a:t>sc</a:t>
            </a:r>
            <a:r>
              <a:rPr lang="hr-HR" sz="2800" b="1" dirty="0" smtClean="0">
                <a:solidFill>
                  <a:srgbClr val="7030A0"/>
                </a:solidFill>
              </a:rPr>
              <a:t>. </a:t>
            </a:r>
            <a:r>
              <a:rPr lang="hr-HR" sz="2800" b="1" dirty="0" smtClean="0">
                <a:solidFill>
                  <a:srgbClr val="7030A0"/>
                </a:solidFill>
              </a:rPr>
              <a:t>Robert Precali</a:t>
            </a:r>
            <a:endParaRPr lang="en-US" sz="2800" b="1" dirty="0" smtClean="0">
              <a:solidFill>
                <a:srgbClr val="7030A0"/>
              </a:solidFill>
            </a:endParaRPr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2" cstate="print"/>
          <a:srcRect b="11317"/>
          <a:stretch>
            <a:fillRect/>
          </a:stretch>
        </p:blipFill>
        <p:spPr bwMode="auto">
          <a:xfrm>
            <a:off x="0" y="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2" descr="znak-boja%20cop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2714625"/>
            <a:ext cx="995363" cy="99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643313" y="2857500"/>
            <a:ext cx="36703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 anchor="ctr">
            <a:spAutoFit/>
          </a:bodyPr>
          <a:lstStyle/>
          <a:p>
            <a:pPr algn="ctr">
              <a:defRPr/>
            </a:pPr>
            <a:r>
              <a:rPr lang="hr-HR" sz="1600" b="1" dirty="0">
                <a:latin typeface="+mj-lt"/>
                <a:cs typeface="Times New Roman" pitchFamily="18" charset="0"/>
              </a:rPr>
              <a:t>SVEUČILIŠNI PREDDIPLOMSKI STUDIJ</a:t>
            </a:r>
            <a:endParaRPr lang="hr-HR" sz="1400" b="1" dirty="0">
              <a:latin typeface="+mj-lt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hr-HR" sz="1600" b="1" dirty="0">
                <a:latin typeface="+mj-lt"/>
                <a:ea typeface="Times New Roman" pitchFamily="18" charset="0"/>
              </a:rPr>
              <a:t>ZNANOST O MORU</a:t>
            </a:r>
            <a:r>
              <a:rPr lang="en-US" sz="600" dirty="0">
                <a:latin typeface="+mj-lt"/>
              </a:rPr>
              <a:t> </a:t>
            </a:r>
            <a:endParaRPr lang="en-US" dirty="0">
              <a:latin typeface="+mj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584C9C-E709-4593-B335-710E76ED19D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80728"/>
            <a:ext cx="7572375" cy="9239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100" dirty="0" err="1">
                <a:ln w="18000">
                  <a:noFill/>
                  <a:prstDash val="solid"/>
                </a:ln>
                <a:solidFill>
                  <a:schemeClr val="tx2"/>
                </a:solidFill>
                <a:latin typeface="+mn-lt"/>
              </a:rPr>
              <a:t>Fourierov</a:t>
            </a:r>
            <a:r>
              <a:rPr lang="hr-HR" sz="5400" b="1" spc="100" dirty="0">
                <a:ln w="18000">
                  <a:noFill/>
                  <a:prstDash val="solid"/>
                </a:ln>
                <a:solidFill>
                  <a:schemeClr val="tx2"/>
                </a:solidFill>
                <a:latin typeface="+mn-lt"/>
              </a:rPr>
              <a:t>a</a:t>
            </a:r>
            <a:r>
              <a:rPr lang="en-US" sz="5400" b="1" spc="100" dirty="0">
                <a:ln w="18000">
                  <a:noFill/>
                  <a:prstDash val="solid"/>
                </a:ln>
                <a:solidFill>
                  <a:schemeClr val="tx2"/>
                </a:solidFill>
                <a:latin typeface="+mn-lt"/>
              </a:rPr>
              <a:t> </a:t>
            </a:r>
            <a:r>
              <a:rPr lang="hr-HR" sz="5400" b="1" spc="100" dirty="0">
                <a:ln w="18000">
                  <a:noFill/>
                  <a:prstDash val="solid"/>
                </a:ln>
                <a:solidFill>
                  <a:schemeClr val="tx2"/>
                </a:solidFill>
                <a:latin typeface="+mn-lt"/>
              </a:rPr>
              <a:t>analiza</a:t>
            </a:r>
            <a:endParaRPr lang="en-US" sz="5400" b="1" spc="100" dirty="0">
              <a:ln w="18000">
                <a:noFill/>
                <a:prstDash val="solid"/>
              </a:ln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500" y="2000250"/>
            <a:ext cx="5000625" cy="415498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12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defRPr/>
            </a:pP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Francuski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matematičar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Jean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Baptiste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Joseph Fourier (1768. -1830.)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jo</a:t>
            </a:r>
            <a:r>
              <a:rPr lang="hr-HR" sz="2400" b="1" dirty="0">
                <a:solidFill>
                  <a:schemeClr val="tx2"/>
                </a:solidFill>
                <a:latin typeface="+mn-lt"/>
              </a:rPr>
              <a:t>š 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je u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prvoj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polovici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devetnaestog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stoljeća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u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svojem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djelu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Analitička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teorija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topline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(1822.)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otkrio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da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se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svaka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periodička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funkcija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može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prikazati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trigonometrijskim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redom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koji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se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naziva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n-lt"/>
              </a:rPr>
              <a:t>Fourieriov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 red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čiji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su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sastavnice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–</a:t>
            </a:r>
            <a:r>
              <a:rPr lang="hr-HR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n-lt"/>
              </a:rPr>
              <a:t>harmonici</a:t>
            </a:r>
            <a:r>
              <a:rPr lang="hr-HR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koji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imaju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svoju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amplitudu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frekvenciju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i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fazni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pomak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. </a:t>
            </a:r>
          </a:p>
        </p:txBody>
      </p:sp>
      <p:sp>
        <p:nvSpPr>
          <p:cNvPr id="4" name="Rectangle 3"/>
          <p:cNvSpPr/>
          <p:nvPr/>
        </p:nvSpPr>
        <p:spPr>
          <a:xfrm>
            <a:off x="1187624" y="476672"/>
            <a:ext cx="7643812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hr-HR" b="1" dirty="0">
                <a:solidFill>
                  <a:schemeClr val="tx2"/>
                </a:solidFill>
                <a:latin typeface="+mj-lt"/>
              </a:rPr>
              <a:t>Tko počinje dobro, završava loše. Tko počinje loše, završava još gore.</a:t>
            </a:r>
          </a:p>
          <a:p>
            <a:pPr algn="r">
              <a:defRPr/>
            </a:pP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b="1" i="1" dirty="0">
                <a:solidFill>
                  <a:schemeClr val="tx2"/>
                </a:solidFill>
              </a:rPr>
              <a:t>Pudderov zakon</a:t>
            </a:r>
            <a:r>
              <a:rPr lang="hr-HR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pic>
        <p:nvPicPr>
          <p:cNvPr id="3077" name="Picture 4" descr="fourie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38" y="2000250"/>
            <a:ext cx="2957512" cy="397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9691E6-E664-426E-879F-9E1F0EDBC14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Line 2"/>
          <p:cNvSpPr>
            <a:spLocks noChangeShapeType="1"/>
          </p:cNvSpPr>
          <p:nvPr/>
        </p:nvSpPr>
        <p:spPr bwMode="auto">
          <a:xfrm>
            <a:off x="361156" y="358775"/>
            <a:ext cx="8421688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algn="ctr"/>
            <a:r>
              <a:rPr lang="hr-HR" dirty="0" smtClean="0"/>
              <a:t>       </a:t>
            </a:r>
            <a:endParaRPr lang="hr-HR" dirty="0"/>
          </a:p>
        </p:txBody>
      </p:sp>
      <p:sp>
        <p:nvSpPr>
          <p:cNvPr id="8" name="Text Box 46"/>
          <p:cNvSpPr txBox="1">
            <a:spLocks noChangeArrowheads="1"/>
          </p:cNvSpPr>
          <p:nvPr/>
        </p:nvSpPr>
        <p:spPr bwMode="auto">
          <a:xfrm>
            <a:off x="6877378" y="116632"/>
            <a:ext cx="190308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hr-HR" sz="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Statističke metode u oceanologiji</a:t>
            </a:r>
            <a:endParaRPr lang="hr-HR" sz="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643063"/>
            <a:ext cx="8136904" cy="19383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12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defRPr/>
            </a:pP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Svaka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periodička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funkcija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odnosno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svaki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valni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oblik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koji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se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periodički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ponavlja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u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vremenu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može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se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rastaviti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na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osnovni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harmonik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s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istom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frekvencijom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kao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i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promatrana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funkcija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te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na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više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harmonike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čija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je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frekvencija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cjelobrojni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višekratnik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osnovne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</a:rPr>
              <a:t>frekvencije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.</a:t>
            </a:r>
            <a:endParaRPr lang="en-US" sz="2400" b="1" dirty="0" err="1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14438" y="548680"/>
            <a:ext cx="7643812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hr-HR" b="1" dirty="0">
                <a:solidFill>
                  <a:schemeClr val="tx2"/>
                </a:solidFill>
                <a:latin typeface="+mj-lt"/>
              </a:rPr>
              <a:t>Postavljati glupa pitanja, lakše je nego ispravljati glupe pogreške.</a:t>
            </a:r>
          </a:p>
          <a:p>
            <a:pPr algn="r">
              <a:defRPr/>
            </a:pP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b="1" i="1" dirty="0">
                <a:solidFill>
                  <a:schemeClr val="tx2"/>
                </a:solidFill>
              </a:rPr>
              <a:t>Launegayerova opaska</a:t>
            </a:r>
            <a:r>
              <a:rPr lang="hr-HR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1FBFE2-6190-410D-83A9-8BC9B4022B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Line 2"/>
          <p:cNvSpPr>
            <a:spLocks noChangeShapeType="1"/>
          </p:cNvSpPr>
          <p:nvPr/>
        </p:nvSpPr>
        <p:spPr bwMode="auto">
          <a:xfrm>
            <a:off x="361156" y="358775"/>
            <a:ext cx="8421688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algn="ctr"/>
            <a:r>
              <a:rPr lang="hr-HR" dirty="0" smtClean="0"/>
              <a:t>       </a:t>
            </a:r>
            <a:endParaRPr lang="hr-HR" dirty="0"/>
          </a:p>
        </p:txBody>
      </p:sp>
      <p:sp>
        <p:nvSpPr>
          <p:cNvPr id="6" name="Text Box 46"/>
          <p:cNvSpPr txBox="1">
            <a:spLocks noChangeArrowheads="1"/>
          </p:cNvSpPr>
          <p:nvPr/>
        </p:nvSpPr>
        <p:spPr bwMode="auto">
          <a:xfrm>
            <a:off x="6877378" y="116632"/>
            <a:ext cx="190308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hr-HR" sz="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Statističke metode u oceanologiji</a:t>
            </a:r>
            <a:endParaRPr lang="hr-HR" sz="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ftxt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88" y="3714750"/>
            <a:ext cx="5300662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467544" y="1285875"/>
            <a:ext cx="8352928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Ideja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Fourierovih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redova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je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proizvol</a:t>
            </a:r>
            <a:r>
              <a:rPr lang="hr-HR" sz="2400" b="1" dirty="0">
                <a:solidFill>
                  <a:schemeClr val="tx2"/>
                </a:solidFill>
                <a:latin typeface="Calibri" pitchFamily="34" charset="0"/>
              </a:rPr>
              <a:t>j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nu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periodičnu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funkciju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(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tj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.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funkciju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koja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je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zadana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na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nekom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osnovnom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intervalu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, a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njen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oblik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na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cijelom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skupu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realnih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brojeva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dobijemo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"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lijepljenjem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"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kopija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te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funkcije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jednu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uz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drugu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u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oba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smjera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)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zapisati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kao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zbroj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sinusoida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različitih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amplituda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i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frekvencija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(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koje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je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lakše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analizirati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jer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su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svojstva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sinusoida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dobro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GB" sz="2400" b="1" dirty="0" err="1">
                <a:solidFill>
                  <a:schemeClr val="tx2"/>
                </a:solidFill>
                <a:latin typeface="Calibri" pitchFamily="34" charset="0"/>
              </a:rPr>
              <a:t>poznata</a:t>
            </a:r>
            <a:r>
              <a:rPr lang="en-GB" sz="2400" b="1" dirty="0">
                <a:solidFill>
                  <a:schemeClr val="tx2"/>
                </a:solidFill>
                <a:latin typeface="Calibri" pitchFamily="34" charset="0"/>
              </a:rPr>
              <a:t>)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539552" y="5715000"/>
            <a:ext cx="813690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hr-HR" sz="2400" b="1" dirty="0">
                <a:solidFill>
                  <a:schemeClr val="tx2"/>
                </a:solidFill>
                <a:latin typeface="Calibri" pitchFamily="34" charset="0"/>
              </a:rPr>
              <a:t>možemo ju pokušati dobiti pomoću idućih sinusoida (redom frekvencija 2, 3 i 5 i različitih amplituda):</a:t>
            </a:r>
          </a:p>
        </p:txBody>
      </p:sp>
      <p:sp>
        <p:nvSpPr>
          <p:cNvPr id="5" name="Rectangle 4"/>
          <p:cNvSpPr/>
          <p:nvPr/>
        </p:nvSpPr>
        <p:spPr>
          <a:xfrm>
            <a:off x="1214438" y="476672"/>
            <a:ext cx="7643812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hr-HR" b="1" dirty="0">
                <a:solidFill>
                  <a:schemeClr val="tx2"/>
                </a:solidFill>
                <a:latin typeface="+mj-lt"/>
              </a:rPr>
              <a:t>Nijedan pravi problem nema riješenje.</a:t>
            </a:r>
            <a:r>
              <a:rPr lang="hr-HR" dirty="0">
                <a:solidFill>
                  <a:schemeClr val="tx2"/>
                </a:solidFill>
              </a:rPr>
              <a:t> </a:t>
            </a:r>
          </a:p>
          <a:p>
            <a:pPr algn="r">
              <a:defRPr/>
            </a:pPr>
            <a:r>
              <a:rPr lang="hr-HR" b="1" i="1" dirty="0">
                <a:solidFill>
                  <a:schemeClr val="tx2"/>
                </a:solidFill>
              </a:rPr>
              <a:t>iz Marfijevog zakona</a:t>
            </a:r>
            <a:endParaRPr lang="hr-HR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4C675E-BE62-43D4-889B-059487FCAA5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Line 2"/>
          <p:cNvSpPr>
            <a:spLocks noChangeShapeType="1"/>
          </p:cNvSpPr>
          <p:nvPr/>
        </p:nvSpPr>
        <p:spPr bwMode="auto">
          <a:xfrm>
            <a:off x="361156" y="358775"/>
            <a:ext cx="8421688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algn="ctr"/>
            <a:r>
              <a:rPr lang="hr-HR" dirty="0" smtClean="0"/>
              <a:t>       </a:t>
            </a:r>
            <a:endParaRPr lang="hr-HR" dirty="0"/>
          </a:p>
        </p:txBody>
      </p:sp>
      <p:sp>
        <p:nvSpPr>
          <p:cNvPr id="8" name="Text Box 46"/>
          <p:cNvSpPr txBox="1">
            <a:spLocks noChangeArrowheads="1"/>
          </p:cNvSpPr>
          <p:nvPr/>
        </p:nvSpPr>
        <p:spPr bwMode="auto">
          <a:xfrm>
            <a:off x="6877378" y="116632"/>
            <a:ext cx="190308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hr-HR" sz="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Statističke metode u oceanologiji</a:t>
            </a:r>
            <a:endParaRPr lang="hr-HR" sz="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7"/>
          <p:cNvGrpSpPr>
            <a:grpSpLocks/>
          </p:cNvGrpSpPr>
          <p:nvPr/>
        </p:nvGrpSpPr>
        <p:grpSpPr bwMode="auto">
          <a:xfrm>
            <a:off x="2643188" y="1143000"/>
            <a:ext cx="3800475" cy="4786313"/>
            <a:chOff x="2857488" y="500042"/>
            <a:chExt cx="3086100" cy="3325828"/>
          </a:xfrm>
        </p:grpSpPr>
        <p:pic>
          <p:nvPicPr>
            <p:cNvPr id="6150" name="Picture 3" descr="ft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57488" y="500042"/>
              <a:ext cx="3086100" cy="1038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1" name="Picture 4" descr="ft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57488" y="1643050"/>
              <a:ext cx="3086100" cy="1039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2" name="Picture 5" descr="ft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857488" y="2786058"/>
              <a:ext cx="3086100" cy="1039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539552" y="6237312"/>
            <a:ext cx="76438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2400" b="1" dirty="0">
                <a:solidFill>
                  <a:schemeClr val="tx2"/>
                </a:solidFill>
                <a:latin typeface="Calibri" pitchFamily="34" charset="0"/>
              </a:rPr>
              <a:t>Kad zbrojimo te tri sinusoide dobivamo crveni graf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4438" y="476672"/>
            <a:ext cx="7643812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hr-HR" b="1" dirty="0">
                <a:solidFill>
                  <a:schemeClr val="tx2"/>
                </a:solidFill>
                <a:latin typeface="+mj-lt"/>
              </a:rPr>
              <a:t>Nista nije nemoguće onome koji to ne mora uraditi sam.</a:t>
            </a:r>
            <a:r>
              <a:rPr lang="hr-HR" dirty="0">
                <a:solidFill>
                  <a:schemeClr val="tx2"/>
                </a:solidFill>
              </a:rPr>
              <a:t> </a:t>
            </a:r>
          </a:p>
          <a:p>
            <a:pPr algn="r">
              <a:defRPr/>
            </a:pPr>
            <a:r>
              <a:rPr lang="hr-HR" b="1" i="1" dirty="0">
                <a:solidFill>
                  <a:schemeClr val="tx2"/>
                </a:solidFill>
              </a:rPr>
              <a:t>Launegayerova opaska</a:t>
            </a:r>
            <a:r>
              <a:rPr lang="hr-HR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0E404-21FF-44ED-81F4-D9B0F2F903A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361156" y="358775"/>
            <a:ext cx="8421688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algn="ctr"/>
            <a:r>
              <a:rPr lang="hr-HR" dirty="0" smtClean="0"/>
              <a:t>       </a:t>
            </a:r>
            <a:endParaRPr lang="hr-HR" dirty="0"/>
          </a:p>
        </p:txBody>
      </p:sp>
      <p:sp>
        <p:nvSpPr>
          <p:cNvPr id="10" name="Text Box 46"/>
          <p:cNvSpPr txBox="1">
            <a:spLocks noChangeArrowheads="1"/>
          </p:cNvSpPr>
          <p:nvPr/>
        </p:nvSpPr>
        <p:spPr bwMode="auto">
          <a:xfrm>
            <a:off x="6877378" y="116632"/>
            <a:ext cx="190308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hr-HR" sz="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Statističke metode u oceanologiji</a:t>
            </a:r>
            <a:endParaRPr lang="hr-HR" sz="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tall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75" y="1143000"/>
            <a:ext cx="5429250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467544" y="3000375"/>
            <a:ext cx="835292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hr-HR" sz="2400" b="1" dirty="0">
                <a:solidFill>
                  <a:schemeClr val="tx2"/>
                </a:solidFill>
                <a:latin typeface="Calibri" pitchFamily="34" charset="0"/>
              </a:rPr>
              <a:t>Ako želimo izračunati amplitude potrebne za sinusoide pojedine frekvencije, to možemo učiniti pomoću formula za koeficijente </a:t>
            </a:r>
            <a:r>
              <a:rPr lang="hr-HR" sz="2400" b="1" dirty="0" err="1">
                <a:solidFill>
                  <a:schemeClr val="tx2"/>
                </a:solidFill>
                <a:latin typeface="Calibri" pitchFamily="34" charset="0"/>
              </a:rPr>
              <a:t>Fourierovog</a:t>
            </a:r>
            <a:r>
              <a:rPr lang="hr-HR" sz="2400" b="1" dirty="0">
                <a:solidFill>
                  <a:schemeClr val="tx2"/>
                </a:solidFill>
                <a:latin typeface="Calibri" pitchFamily="34" charset="0"/>
              </a:rPr>
              <a:t> reda. Dobivamo graf ovisnosti amplituda o frekvenciji (</a:t>
            </a:r>
            <a:r>
              <a:rPr lang="hr-HR" sz="2400" b="1" dirty="0" err="1">
                <a:solidFill>
                  <a:schemeClr val="tx2"/>
                </a:solidFill>
                <a:latin typeface="Calibri" pitchFamily="34" charset="0"/>
              </a:rPr>
              <a:t>tzv</a:t>
            </a:r>
            <a:r>
              <a:rPr lang="hr-HR" sz="2400" b="1" dirty="0">
                <a:solidFill>
                  <a:schemeClr val="tx2"/>
                </a:solidFill>
                <a:latin typeface="Calibri" pitchFamily="34" charset="0"/>
              </a:rPr>
              <a:t>. </a:t>
            </a:r>
            <a:r>
              <a:rPr lang="hr-H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spektar</a:t>
            </a:r>
            <a:r>
              <a:rPr lang="hr-HR" sz="2400" b="1" dirty="0">
                <a:solidFill>
                  <a:schemeClr val="tx2"/>
                </a:solidFill>
                <a:latin typeface="Calibri" pitchFamily="34" charset="0"/>
              </a:rPr>
              <a:t>)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7172" name="Picture 3" descr="ftxtalff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38" y="4557713"/>
            <a:ext cx="5715000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214438" y="476672"/>
            <a:ext cx="7643812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pl-PL" b="1" dirty="0">
                <a:solidFill>
                  <a:schemeClr val="tx2"/>
                </a:solidFill>
                <a:latin typeface="+mj-lt"/>
              </a:rPr>
              <a:t>Ma koliko radio, nikad ne učiniš dovoljno.</a:t>
            </a:r>
            <a:endParaRPr lang="hr-HR" b="1" dirty="0">
              <a:solidFill>
                <a:schemeClr val="tx2"/>
              </a:solidFill>
              <a:latin typeface="+mj-lt"/>
            </a:endParaRPr>
          </a:p>
          <a:p>
            <a:pPr algn="r">
              <a:defRPr/>
            </a:pP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b="1" i="1" dirty="0">
                <a:solidFill>
                  <a:schemeClr val="tx2"/>
                </a:solidFill>
              </a:rPr>
              <a:t>iz Marfijevog </a:t>
            </a:r>
            <a:r>
              <a:rPr lang="hr-HR" b="1" i="1" dirty="0">
                <a:solidFill>
                  <a:schemeClr val="tx2">
                    <a:lumMod val="75000"/>
                  </a:schemeClr>
                </a:solidFill>
              </a:rPr>
              <a:t>zakona</a:t>
            </a:r>
            <a:r>
              <a:rPr lang="hr-HR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DB19CC-2DE8-42B9-94A1-A5A1D47BCD9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Line 2"/>
          <p:cNvSpPr>
            <a:spLocks noChangeShapeType="1"/>
          </p:cNvSpPr>
          <p:nvPr/>
        </p:nvSpPr>
        <p:spPr bwMode="auto">
          <a:xfrm>
            <a:off x="361156" y="358775"/>
            <a:ext cx="8421688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algn="ctr"/>
            <a:r>
              <a:rPr lang="hr-HR" dirty="0" smtClean="0"/>
              <a:t>       </a:t>
            </a:r>
            <a:endParaRPr lang="hr-HR" dirty="0"/>
          </a:p>
        </p:txBody>
      </p:sp>
      <p:sp>
        <p:nvSpPr>
          <p:cNvPr id="8" name="Text Box 46"/>
          <p:cNvSpPr txBox="1">
            <a:spLocks noChangeArrowheads="1"/>
          </p:cNvSpPr>
          <p:nvPr/>
        </p:nvSpPr>
        <p:spPr bwMode="auto">
          <a:xfrm>
            <a:off x="6877378" y="116632"/>
            <a:ext cx="190308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hr-HR" sz="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Statističke metode u oceanologiji</a:t>
            </a:r>
            <a:endParaRPr lang="hr-HR" sz="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836712"/>
            <a:ext cx="2478755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3200" b="1" dirty="0" err="1">
                <a:solidFill>
                  <a:schemeClr val="tx2"/>
                </a:solidFill>
                <a:latin typeface="+mn-lt"/>
              </a:rPr>
              <a:t>Fourierov</a:t>
            </a:r>
            <a:r>
              <a:rPr lang="hr-HR" sz="3200" b="1" dirty="0">
                <a:solidFill>
                  <a:schemeClr val="tx2"/>
                </a:solidFill>
                <a:latin typeface="+mn-lt"/>
              </a:rPr>
              <a:t> red</a:t>
            </a:r>
            <a:endParaRPr lang="en-US" sz="32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395536" y="1357313"/>
            <a:ext cx="8460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indent="-361950"/>
            <a:r>
              <a:rPr lang="hr-HR" sz="20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hr-HR" sz="2400" b="1" dirty="0">
                <a:solidFill>
                  <a:schemeClr val="tx2"/>
                </a:solidFill>
                <a:latin typeface="Calibri" pitchFamily="34" charset="0"/>
              </a:rPr>
              <a:t>- </a:t>
            </a:r>
            <a:r>
              <a:rPr lang="hr-HR" sz="2400" b="1" dirty="0" smtClean="0">
                <a:solidFill>
                  <a:schemeClr val="tx2"/>
                </a:solidFill>
                <a:latin typeface="Calibri" pitchFamily="34" charset="0"/>
              </a:rPr>
              <a:t>	je </a:t>
            </a:r>
            <a:r>
              <a:rPr lang="hr-HR" sz="2400" b="1" dirty="0">
                <a:solidFill>
                  <a:schemeClr val="tx2"/>
                </a:solidFill>
                <a:latin typeface="Calibri" pitchFamily="34" charset="0"/>
              </a:rPr>
              <a:t>prikaz periodične funkcije kao </a:t>
            </a:r>
            <a:r>
              <a:rPr lang="hr-HR" sz="2400" b="1" dirty="0" err="1">
                <a:solidFill>
                  <a:schemeClr val="tx2"/>
                </a:solidFill>
                <a:latin typeface="Calibri" pitchFamily="34" charset="0"/>
              </a:rPr>
              <a:t>tzv</a:t>
            </a:r>
            <a:r>
              <a:rPr lang="hr-HR" sz="2400" b="1" dirty="0">
                <a:solidFill>
                  <a:schemeClr val="tx2"/>
                </a:solidFill>
                <a:latin typeface="Calibri" pitchFamily="34" charset="0"/>
              </a:rPr>
              <a:t>. linearne kombinacije sinusa i kosinusa (red znači beskonačnu sumu)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8196" name="Picture 2" descr="img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250" y="2143125"/>
            <a:ext cx="5905500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395536" y="3357563"/>
            <a:ext cx="84600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hr-HR" sz="2400" b="1" dirty="0" smtClean="0">
                <a:solidFill>
                  <a:schemeClr val="tx2"/>
                </a:solidFill>
                <a:latin typeface="Calibri" pitchFamily="34" charset="0"/>
              </a:rPr>
              <a:t>Koeficijenti </a:t>
            </a:r>
            <a:r>
              <a:rPr lang="hr-HR" sz="2400" b="1" i="1" dirty="0" err="1">
                <a:solidFill>
                  <a:schemeClr val="tx2"/>
                </a:solidFill>
                <a:latin typeface="Calibri" pitchFamily="34" charset="0"/>
              </a:rPr>
              <a:t>a</a:t>
            </a:r>
            <a:r>
              <a:rPr lang="hr-HR" sz="2400" b="1" i="1" baseline="-25000" dirty="0" err="1">
                <a:solidFill>
                  <a:schemeClr val="tx2"/>
                </a:solidFill>
                <a:latin typeface="Calibri" pitchFamily="34" charset="0"/>
              </a:rPr>
              <a:t>n</a:t>
            </a:r>
            <a:r>
              <a:rPr lang="hr-HR" sz="2400" b="1" dirty="0">
                <a:solidFill>
                  <a:schemeClr val="tx2"/>
                </a:solidFill>
                <a:latin typeface="Calibri" pitchFamily="34" charset="0"/>
              </a:rPr>
              <a:t> i </a:t>
            </a:r>
            <a:r>
              <a:rPr lang="hr-HR" sz="2400" b="1" i="1" dirty="0" err="1">
                <a:solidFill>
                  <a:schemeClr val="tx2"/>
                </a:solidFill>
                <a:latin typeface="Calibri" pitchFamily="34" charset="0"/>
              </a:rPr>
              <a:t>b</a:t>
            </a:r>
            <a:r>
              <a:rPr lang="hr-HR" sz="2400" b="1" i="1" baseline="-25000" dirty="0" err="1">
                <a:solidFill>
                  <a:schemeClr val="tx2"/>
                </a:solidFill>
                <a:latin typeface="Calibri" pitchFamily="34" charset="0"/>
              </a:rPr>
              <a:t>n</a:t>
            </a:r>
            <a:r>
              <a:rPr lang="hr-HR" sz="2400" b="1" dirty="0">
                <a:solidFill>
                  <a:schemeClr val="tx2"/>
                </a:solidFill>
                <a:latin typeface="Calibri" pitchFamily="34" charset="0"/>
              </a:rPr>
              <a:t> su amplitude (ko)sinusoida koje se uz njih nalaze, a koje imaju kutnu frekvenciju </a:t>
            </a:r>
            <a:r>
              <a:rPr lang="hr-HR" sz="2400" b="1" i="1" dirty="0" err="1">
                <a:solidFill>
                  <a:schemeClr val="tx2"/>
                </a:solidFill>
                <a:latin typeface="Calibri" pitchFamily="34" charset="0"/>
              </a:rPr>
              <a:t>nω</a:t>
            </a:r>
            <a:r>
              <a:rPr lang="hr-HR" sz="2400" b="1" dirty="0">
                <a:solidFill>
                  <a:schemeClr val="tx2"/>
                </a:solidFill>
                <a:latin typeface="Calibri" pitchFamily="34" charset="0"/>
              </a:rPr>
              <a:t>. Oni se izračunavaju formulama (T je duljina pola perioda funkcije </a:t>
            </a:r>
            <a:r>
              <a:rPr lang="hr-HR" sz="2400" b="1" dirty="0" err="1">
                <a:solidFill>
                  <a:schemeClr val="tx2"/>
                </a:solidFill>
                <a:latin typeface="Calibri" pitchFamily="34" charset="0"/>
              </a:rPr>
              <a:t>tj</a:t>
            </a:r>
            <a:r>
              <a:rPr lang="hr-HR" sz="2400" b="1" dirty="0">
                <a:solidFill>
                  <a:schemeClr val="tx2"/>
                </a:solidFill>
                <a:latin typeface="Calibri" pitchFamily="34" charset="0"/>
              </a:rPr>
              <a:t>. polovine osnovnog intervala)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8198" name="Picture 3" descr="img3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25" y="4929188"/>
            <a:ext cx="4319588" cy="62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4" descr="img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25" y="5715000"/>
            <a:ext cx="4319588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1214438" y="404664"/>
            <a:ext cx="7643812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hr-HR" b="1" dirty="0">
                <a:solidFill>
                  <a:schemeClr val="tx2"/>
                </a:solidFill>
                <a:latin typeface="+mj-lt"/>
              </a:rPr>
              <a:t>Ono sto ne učiniš uvijek je važnije od onoga sto si učinio.</a:t>
            </a:r>
          </a:p>
          <a:p>
            <a:pPr algn="r">
              <a:defRPr/>
            </a:pP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b="1" i="1" dirty="0">
                <a:solidFill>
                  <a:schemeClr val="tx2"/>
                </a:solidFill>
              </a:rPr>
              <a:t>iz Marfijevog zakona</a:t>
            </a:r>
            <a:r>
              <a:rPr lang="hr-HR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59F235-524E-4042-87B4-95862203E5E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361156" y="358775"/>
            <a:ext cx="8421688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algn="ctr"/>
            <a:r>
              <a:rPr lang="hr-HR" dirty="0" smtClean="0"/>
              <a:t>       </a:t>
            </a:r>
            <a:endParaRPr lang="hr-HR" dirty="0"/>
          </a:p>
        </p:txBody>
      </p:sp>
      <p:sp>
        <p:nvSpPr>
          <p:cNvPr id="11" name="Text Box 46"/>
          <p:cNvSpPr txBox="1">
            <a:spLocks noChangeArrowheads="1"/>
          </p:cNvSpPr>
          <p:nvPr/>
        </p:nvSpPr>
        <p:spPr bwMode="auto">
          <a:xfrm>
            <a:off x="6877378" y="116632"/>
            <a:ext cx="190308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hr-HR" sz="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Statističke metode u oceanologiji</a:t>
            </a:r>
            <a:endParaRPr lang="hr-HR" sz="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196752"/>
            <a:ext cx="561662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3200" b="1" dirty="0">
                <a:solidFill>
                  <a:schemeClr val="tx2"/>
                </a:solidFill>
                <a:latin typeface="+mn-lt"/>
              </a:rPr>
              <a:t>Fourierova transformacija - FT</a:t>
            </a:r>
            <a:endParaRPr lang="en-US" sz="32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395536" y="1988840"/>
            <a:ext cx="8460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400" b="1" dirty="0" err="1" smtClean="0">
                <a:solidFill>
                  <a:schemeClr val="tx2"/>
                </a:solidFill>
                <a:latin typeface="Calibri" pitchFamily="34" charset="0"/>
              </a:rPr>
              <a:t>Fourierove</a:t>
            </a:r>
            <a:r>
              <a:rPr lang="hr-HR" sz="2400" b="1" dirty="0" smtClean="0">
                <a:solidFill>
                  <a:schemeClr val="tx2"/>
                </a:solidFill>
                <a:latin typeface="Calibri" pitchFamily="34" charset="0"/>
              </a:rPr>
              <a:t> serije nisu </a:t>
            </a:r>
            <a:r>
              <a:rPr lang="hr-HR" sz="2400" b="1" dirty="0">
                <a:solidFill>
                  <a:schemeClr val="tx2"/>
                </a:solidFill>
                <a:latin typeface="Calibri" pitchFamily="34" charset="0"/>
              </a:rPr>
              <a:t>primjenjive samo na periodičke </a:t>
            </a:r>
            <a:r>
              <a:rPr lang="hr-HR" sz="2400" b="1" dirty="0" smtClean="0">
                <a:solidFill>
                  <a:schemeClr val="tx2"/>
                </a:solidFill>
                <a:latin typeface="Calibri" pitchFamily="34" charset="0"/>
              </a:rPr>
              <a:t>funkcije, i </a:t>
            </a:r>
            <a:r>
              <a:rPr lang="hr-HR" sz="2400" b="1" dirty="0" err="1">
                <a:solidFill>
                  <a:schemeClr val="tx2"/>
                </a:solidFill>
                <a:latin typeface="Calibri" pitchFamily="34" charset="0"/>
              </a:rPr>
              <a:t>neperiodičke</a:t>
            </a:r>
            <a:r>
              <a:rPr lang="hr-HR" sz="2400" b="1" dirty="0">
                <a:solidFill>
                  <a:schemeClr val="tx2"/>
                </a:solidFill>
                <a:latin typeface="Calibri" pitchFamily="34" charset="0"/>
              </a:rPr>
              <a:t> funkcije se mogu rastaviti na </a:t>
            </a:r>
            <a:r>
              <a:rPr lang="hr-HR" sz="2400" b="1" dirty="0" err="1">
                <a:solidFill>
                  <a:schemeClr val="tx2"/>
                </a:solidFill>
                <a:latin typeface="Calibri" pitchFamily="34" charset="0"/>
              </a:rPr>
              <a:t>Fourierove</a:t>
            </a:r>
            <a:r>
              <a:rPr lang="hr-HR" sz="2400" b="1" dirty="0">
                <a:solidFill>
                  <a:schemeClr val="tx2"/>
                </a:solidFill>
                <a:latin typeface="Calibri" pitchFamily="34" charset="0"/>
              </a:rPr>
              <a:t> komponente i to nazivamo </a:t>
            </a:r>
            <a:r>
              <a:rPr lang="hr-H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Fourierovom</a:t>
            </a:r>
            <a:r>
              <a:rPr lang="hr-H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transformacijom</a:t>
            </a:r>
            <a:r>
              <a:rPr lang="hr-HR" sz="2400" b="1" dirty="0">
                <a:solidFill>
                  <a:schemeClr val="tx2"/>
                </a:solidFill>
                <a:latin typeface="Calibri" pitchFamily="34" charset="0"/>
              </a:rPr>
              <a:t>.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395535" y="3357563"/>
            <a:ext cx="8460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400" b="1" dirty="0" smtClean="0">
                <a:solidFill>
                  <a:schemeClr val="tx2"/>
                </a:solidFill>
                <a:latin typeface="Calibri" pitchFamily="34" charset="0"/>
              </a:rPr>
              <a:t>Ima </a:t>
            </a:r>
            <a:r>
              <a:rPr lang="hr-HR" sz="2400" b="1" dirty="0">
                <a:solidFill>
                  <a:schemeClr val="tx2"/>
                </a:solidFill>
                <a:latin typeface="Calibri" pitchFamily="34" charset="0"/>
              </a:rPr>
              <a:t>puno algoritama za tu transformaciju. </a:t>
            </a:r>
          </a:p>
          <a:p>
            <a:pPr algn="just"/>
            <a:r>
              <a:rPr lang="hr-HR" sz="2400" b="1" dirty="0">
                <a:solidFill>
                  <a:schemeClr val="tx2"/>
                </a:solidFill>
                <a:latin typeface="Calibri" pitchFamily="34" charset="0"/>
              </a:rPr>
              <a:t>Zahtjevna za izračunati – i sa stanovišta kompjuterskih resursa</a:t>
            </a:r>
          </a:p>
          <a:p>
            <a:pPr algn="just"/>
            <a:r>
              <a:rPr lang="hr-HR" sz="2400" b="1" dirty="0">
                <a:solidFill>
                  <a:schemeClr val="tx2"/>
                </a:solidFill>
                <a:latin typeface="Calibri" pitchFamily="34" charset="0"/>
              </a:rPr>
              <a:t>Danas se često koristi inačica (</a:t>
            </a:r>
            <a:r>
              <a:rPr lang="hr-H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FFT – </a:t>
            </a:r>
            <a:r>
              <a:rPr lang="hr-H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Finite</a:t>
            </a:r>
            <a:r>
              <a:rPr lang="hr-H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hr-H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Fourier</a:t>
            </a:r>
            <a:r>
              <a:rPr lang="hr-H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hr-H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Transform</a:t>
            </a:r>
            <a:r>
              <a:rPr lang="hr-H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hr-HR" sz="2400" b="1" dirty="0">
                <a:solidFill>
                  <a:schemeClr val="tx2"/>
                </a:solidFill>
                <a:latin typeface="Calibri" pitchFamily="34" charset="0"/>
              </a:rPr>
              <a:t>) koja je manje zahtjevna sa stanovišta kompjuterskih resursa ali je limitirana na 2</a:t>
            </a:r>
            <a:r>
              <a:rPr lang="hr-HR" sz="2400" b="1" baseline="30000" dirty="0">
                <a:solidFill>
                  <a:schemeClr val="tx2"/>
                </a:solidFill>
                <a:latin typeface="Calibri" pitchFamily="34" charset="0"/>
              </a:rPr>
              <a:t>n</a:t>
            </a:r>
            <a:r>
              <a:rPr lang="hr-HR" sz="2400" b="1" dirty="0">
                <a:solidFill>
                  <a:schemeClr val="tx2"/>
                </a:solidFill>
                <a:latin typeface="Calibri" pitchFamily="34" charset="0"/>
              </a:rPr>
              <a:t> -  8, 16, 32, 64 …… članova vremenskog niza</a:t>
            </a:r>
            <a:r>
              <a:rPr lang="hr-HR" sz="2400" b="1" dirty="0" smtClean="0">
                <a:solidFill>
                  <a:schemeClr val="tx2"/>
                </a:solidFill>
                <a:latin typeface="Calibri" pitchFamily="34" charset="0"/>
              </a:rPr>
              <a:t>.</a:t>
            </a:r>
            <a:endParaRPr lang="hr-HR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14438" y="404664"/>
            <a:ext cx="7643812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hr-HR" b="1" dirty="0" smtClean="0">
                <a:solidFill>
                  <a:schemeClr val="tx2"/>
                </a:solidFill>
                <a:latin typeface="+mj-lt"/>
              </a:rPr>
              <a:t>Mnogi griješe iz straha da ne pogriješe.</a:t>
            </a:r>
            <a:endParaRPr lang="hr-HR" b="1" dirty="0">
              <a:solidFill>
                <a:schemeClr val="tx2"/>
              </a:solidFill>
              <a:latin typeface="+mj-lt"/>
            </a:endParaRPr>
          </a:p>
          <a:p>
            <a:pPr algn="r">
              <a:defRPr/>
            </a:pP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b="1" i="1" dirty="0" err="1">
                <a:solidFill>
                  <a:schemeClr val="tx2"/>
                </a:solidFill>
              </a:rPr>
              <a:t>Lessingov</a:t>
            </a:r>
            <a:r>
              <a:rPr lang="hr-HR" b="1" i="1" dirty="0">
                <a:solidFill>
                  <a:schemeClr val="tx2"/>
                </a:solidFill>
              </a:rPr>
              <a:t> zakon</a:t>
            </a:r>
            <a:endParaRPr lang="hr-HR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C1855E-215B-4AD1-88D7-DAC6CD1E3FB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Line 2"/>
          <p:cNvSpPr>
            <a:spLocks noChangeShapeType="1"/>
          </p:cNvSpPr>
          <p:nvPr/>
        </p:nvSpPr>
        <p:spPr bwMode="auto">
          <a:xfrm>
            <a:off x="361156" y="358775"/>
            <a:ext cx="8421688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algn="ctr"/>
            <a:r>
              <a:rPr lang="hr-HR" dirty="0" smtClean="0"/>
              <a:t>       </a:t>
            </a:r>
            <a:endParaRPr lang="hr-HR" dirty="0"/>
          </a:p>
        </p:txBody>
      </p:sp>
      <p:sp>
        <p:nvSpPr>
          <p:cNvPr id="8" name="Text Box 46"/>
          <p:cNvSpPr txBox="1">
            <a:spLocks noChangeArrowheads="1"/>
          </p:cNvSpPr>
          <p:nvPr/>
        </p:nvSpPr>
        <p:spPr bwMode="auto">
          <a:xfrm>
            <a:off x="6877378" y="116632"/>
            <a:ext cx="190308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hr-HR" sz="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Statističke metode u oceanologiji</a:t>
            </a:r>
            <a:endParaRPr lang="hr-HR" sz="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467544" y="764704"/>
            <a:ext cx="8136904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ZA KRAJ… </a:t>
            </a:r>
          </a:p>
          <a:p>
            <a:endParaRPr lang="hr-HR" dirty="0"/>
          </a:p>
          <a:p>
            <a:pPr algn="just"/>
            <a:r>
              <a:rPr lang="hr-HR" sz="2800" b="1" dirty="0">
                <a:solidFill>
                  <a:schemeClr val="tx2"/>
                </a:solidFill>
              </a:rPr>
              <a:t>Postoje samo dva tipa ljudi na ovom svijetu – dobri i loši. Dobri bolje spavaju, ali čini se da loši više uživaju u satima kad su budni.</a:t>
            </a:r>
          </a:p>
          <a:p>
            <a:pPr algn="r"/>
            <a:r>
              <a:rPr lang="hr-HR" sz="2800" b="1" i="1" dirty="0" err="1">
                <a:solidFill>
                  <a:schemeClr val="tx2">
                    <a:lumMod val="50000"/>
                  </a:schemeClr>
                </a:solidFill>
              </a:rPr>
              <a:t>Woody</a:t>
            </a:r>
            <a:r>
              <a:rPr lang="hr-HR" sz="2800" b="1" i="1" dirty="0">
                <a:solidFill>
                  <a:schemeClr val="tx2">
                    <a:lumMod val="50000"/>
                  </a:schemeClr>
                </a:solidFill>
              </a:rPr>
              <a:t> Allen</a:t>
            </a:r>
          </a:p>
          <a:p>
            <a:endParaRPr lang="en-US" sz="2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CDC3A-1A6E-457C-B676-2BEAF269821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4" name="Picture 2" descr="C:\MyFiles\Znanost.o.Moru\Primarna.Proizvodnja\Predavanja\PP_02\Fanny.Images\loldog-funny-pictures-you-got-it-babe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911998" y="3766112"/>
            <a:ext cx="2197919" cy="2794340"/>
          </a:xfrm>
          <a:prstGeom prst="rect">
            <a:avLst/>
          </a:prstGeom>
          <a:noFill/>
        </p:spPr>
      </p:pic>
      <p:sp>
        <p:nvSpPr>
          <p:cNvPr id="5" name="Line 2"/>
          <p:cNvSpPr>
            <a:spLocks noChangeShapeType="1"/>
          </p:cNvSpPr>
          <p:nvPr/>
        </p:nvSpPr>
        <p:spPr bwMode="auto">
          <a:xfrm>
            <a:off x="361156" y="358775"/>
            <a:ext cx="8421688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algn="ctr"/>
            <a:r>
              <a:rPr lang="hr-HR" dirty="0" smtClean="0"/>
              <a:t>       </a:t>
            </a:r>
            <a:endParaRPr lang="hr-HR" dirty="0"/>
          </a:p>
        </p:txBody>
      </p:sp>
      <p:sp>
        <p:nvSpPr>
          <p:cNvPr id="6" name="Text Box 46"/>
          <p:cNvSpPr txBox="1">
            <a:spLocks noChangeArrowheads="1"/>
          </p:cNvSpPr>
          <p:nvPr/>
        </p:nvSpPr>
        <p:spPr bwMode="auto">
          <a:xfrm>
            <a:off x="6877378" y="116632"/>
            <a:ext cx="190308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hr-HR" sz="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Statističke metode u oceanologiji</a:t>
            </a:r>
            <a:endParaRPr lang="hr-HR" sz="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550</Words>
  <Application>Microsoft Office PowerPoint</Application>
  <PresentationFormat>On-screen Show (4:3)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Statističke metode u oceanologiji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rprecali</cp:lastModifiedBy>
  <cp:revision>51</cp:revision>
  <dcterms:created xsi:type="dcterms:W3CDTF">2009-01-12T10:23:15Z</dcterms:created>
  <dcterms:modified xsi:type="dcterms:W3CDTF">2015-05-13T12:39:08Z</dcterms:modified>
</cp:coreProperties>
</file>