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9" r:id="rId3"/>
    <p:sldId id="267" r:id="rId4"/>
    <p:sldId id="260" r:id="rId5"/>
    <p:sldId id="261" r:id="rId6"/>
    <p:sldId id="263" r:id="rId7"/>
    <p:sldId id="26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04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0CF6E-0425-4A42-9257-108C59CBF9EF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D189C-46B2-460D-9CE7-CFC8A1166F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7026C-D419-43DE-A216-ABBD9748B03B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E40F9-631B-4B49-A996-56E9FD9B6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9727B-2AAD-48E9-992E-E645334C1665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0BC86-14E2-46D6-A360-C03EDAE73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5348E-0B3A-49AE-8BD0-0BB0822F6F1D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469B2-6226-43C7-8E5E-4A09738615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A9B88-FBFC-4941-A0E5-4B7184005897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B2223-70D8-4F13-9DFF-7DF68050B2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94ACA-2FD2-46C0-91BF-967EE0955D8E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5180C-E176-4A82-90D4-EA0D51109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23CD4-9CC9-40F9-B304-B04AC3DAE9E0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771A9-20AA-4A3D-A4BC-CA1BA343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577ED-1C9E-4F05-8F1C-18F183E2F6B9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B1AF0-D0CE-450C-941A-C4627DEB57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C8DCE-D6EE-4D51-B302-EF88B604434E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57C4A-6EA7-478F-AE71-4D801C5955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EBDE7-04ED-480C-844E-1BAC16808B52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4883E-359C-4583-B930-23D878CFA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4BB80-15D4-4841-8520-68B26D36959B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4DE03-FA25-4638-AEA7-4AAEF3A47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0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E5F6DC-6EF0-4DF0-9A35-465CC524997D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454BAE-250F-448B-B8C1-F55901C94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0" y="3643313"/>
            <a:ext cx="9058275" cy="1470025"/>
          </a:xfrm>
        </p:spPr>
        <p:txBody>
          <a:bodyPr/>
          <a:lstStyle/>
          <a:p>
            <a:pPr eaLnBrk="1" hangingPunct="1"/>
            <a:r>
              <a:rPr lang="hr-HR" b="1" smtClean="0"/>
              <a:t>Statističke metode u oceanologiji</a:t>
            </a:r>
            <a:endParaRPr lang="en-US" b="1" smtClean="0"/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285875" y="4929188"/>
            <a:ext cx="6400800" cy="1752600"/>
          </a:xfrm>
        </p:spPr>
        <p:txBody>
          <a:bodyPr/>
          <a:lstStyle/>
          <a:p>
            <a:pPr eaLnBrk="1" hangingPunct="1"/>
            <a:r>
              <a:rPr lang="hr-HR" sz="2800" b="1" dirty="0" smtClean="0">
                <a:solidFill>
                  <a:srgbClr val="7030A0"/>
                </a:solidFill>
              </a:rPr>
              <a:t>dr</a:t>
            </a:r>
            <a:r>
              <a:rPr lang="hr-HR" sz="2800" b="1" dirty="0" smtClean="0">
                <a:solidFill>
                  <a:srgbClr val="7030A0"/>
                </a:solidFill>
              </a:rPr>
              <a:t>. </a:t>
            </a:r>
            <a:r>
              <a:rPr lang="hr-HR" sz="2800" b="1" dirty="0" err="1" smtClean="0">
                <a:solidFill>
                  <a:srgbClr val="7030A0"/>
                </a:solidFill>
              </a:rPr>
              <a:t>sc</a:t>
            </a:r>
            <a:r>
              <a:rPr lang="hr-HR" sz="2800" b="1" dirty="0" smtClean="0">
                <a:solidFill>
                  <a:srgbClr val="7030A0"/>
                </a:solidFill>
              </a:rPr>
              <a:t>. </a:t>
            </a:r>
            <a:r>
              <a:rPr lang="hr-HR" sz="2800" b="1" dirty="0" err="1" smtClean="0">
                <a:solidFill>
                  <a:srgbClr val="7030A0"/>
                </a:solidFill>
              </a:rPr>
              <a:t>Nastjenjka</a:t>
            </a:r>
            <a:r>
              <a:rPr lang="hr-HR" sz="2800" b="1" dirty="0" smtClean="0">
                <a:solidFill>
                  <a:srgbClr val="7030A0"/>
                </a:solidFill>
              </a:rPr>
              <a:t> </a:t>
            </a:r>
            <a:r>
              <a:rPr lang="hr-HR" sz="2800" b="1" dirty="0" err="1" smtClean="0">
                <a:solidFill>
                  <a:srgbClr val="7030A0"/>
                </a:solidFill>
              </a:rPr>
              <a:t>Supić</a:t>
            </a:r>
            <a:endParaRPr lang="hr-HR" sz="2800" b="1" dirty="0" smtClean="0">
              <a:solidFill>
                <a:srgbClr val="7030A0"/>
              </a:solidFill>
            </a:endParaRPr>
          </a:p>
          <a:p>
            <a:pPr eaLnBrk="1" hangingPunct="1"/>
            <a:r>
              <a:rPr lang="hr-HR" sz="2800" b="1" dirty="0">
                <a:solidFill>
                  <a:srgbClr val="7030A0"/>
                </a:solidFill>
              </a:rPr>
              <a:t>d</a:t>
            </a:r>
            <a:r>
              <a:rPr lang="hr-HR" sz="2800" b="1" dirty="0" smtClean="0">
                <a:solidFill>
                  <a:srgbClr val="7030A0"/>
                </a:solidFill>
              </a:rPr>
              <a:t>r</a:t>
            </a:r>
            <a:r>
              <a:rPr lang="hr-HR" sz="2800" b="1" dirty="0" smtClean="0">
                <a:solidFill>
                  <a:srgbClr val="7030A0"/>
                </a:solidFill>
              </a:rPr>
              <a:t>. </a:t>
            </a:r>
            <a:r>
              <a:rPr lang="hr-HR" sz="2800" b="1" dirty="0" err="1" smtClean="0">
                <a:solidFill>
                  <a:srgbClr val="7030A0"/>
                </a:solidFill>
              </a:rPr>
              <a:t>sc</a:t>
            </a:r>
            <a:r>
              <a:rPr lang="hr-HR" sz="2800" b="1" dirty="0" smtClean="0">
                <a:solidFill>
                  <a:srgbClr val="7030A0"/>
                </a:solidFill>
              </a:rPr>
              <a:t>. </a:t>
            </a:r>
            <a:r>
              <a:rPr lang="hr-HR" sz="2800" b="1" dirty="0" smtClean="0">
                <a:solidFill>
                  <a:srgbClr val="7030A0"/>
                </a:solidFill>
              </a:rPr>
              <a:t>Robert Precali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2" cstate="print"/>
          <a:srcRect b="11317"/>
          <a:stretch>
            <a:fillRect/>
          </a:stretch>
        </p:blipFill>
        <p:spPr bwMode="auto">
          <a:xfrm>
            <a:off x="0" y="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" descr="znak-boja%20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2714625"/>
            <a:ext cx="995363" cy="9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643313" y="2857500"/>
            <a:ext cx="36703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 anchor="ctr">
            <a:spAutoFit/>
          </a:bodyPr>
          <a:lstStyle/>
          <a:p>
            <a:pPr algn="ctr">
              <a:defRPr/>
            </a:pPr>
            <a:r>
              <a:rPr lang="hr-HR" sz="1600" b="1" dirty="0">
                <a:latin typeface="+mj-lt"/>
                <a:cs typeface="Times New Roman" pitchFamily="18" charset="0"/>
              </a:rPr>
              <a:t>SVEUČILIŠNI PREDDIPLOMSKI STUDIJ</a:t>
            </a:r>
            <a:endParaRPr lang="hr-HR" sz="1400" b="1" dirty="0">
              <a:latin typeface="+mj-lt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hr-HR" sz="1600" b="1" dirty="0">
                <a:latin typeface="+mj-lt"/>
                <a:ea typeface="Times New Roman" pitchFamily="18" charset="0"/>
              </a:rPr>
              <a:t>ZNANOST O MORU</a:t>
            </a:r>
            <a:r>
              <a:rPr lang="en-US" sz="600" dirty="0">
                <a:latin typeface="+mj-lt"/>
              </a:rPr>
              <a:t> 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123728" y="476672"/>
            <a:ext cx="6643687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sz="20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Osjećate li se dobro, ne budite zabrinuti. Proći će!</a:t>
            </a:r>
            <a:r>
              <a:rPr lang="hr-HR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r">
              <a:defRPr/>
            </a:pPr>
            <a:r>
              <a:rPr lang="hr-HR" sz="2000" b="1" i="1" dirty="0">
                <a:solidFill>
                  <a:schemeClr val="tx2">
                    <a:lumMod val="75000"/>
                  </a:schemeClr>
                </a:solidFill>
              </a:rPr>
              <a:t>Bolingov postulat </a:t>
            </a:r>
            <a:r>
              <a:rPr lang="it-IT" sz="20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endParaRPr lang="hr-HR" sz="20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3075" name="Picture 3" descr="C:\MyFiles\Satistika\Sli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1484785"/>
            <a:ext cx="8286499" cy="5283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5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156" y="1628800"/>
            <a:ext cx="7572375" cy="9239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5400" b="1" spc="100" dirty="0">
                <a:ln w="18000">
                  <a:noFill/>
                  <a:prstDash val="solid"/>
                </a:ln>
                <a:solidFill>
                  <a:schemeClr val="tx2"/>
                </a:solidFill>
                <a:latin typeface="+mn-lt"/>
              </a:rPr>
              <a:t>Pomični prosjeci</a:t>
            </a:r>
            <a:endParaRPr lang="en-US" sz="5400" b="1" spc="100" dirty="0">
              <a:ln w="18000">
                <a:noFill/>
                <a:prstDash val="solid"/>
              </a:ln>
              <a:solidFill>
                <a:schemeClr val="tx2"/>
              </a:solidFill>
              <a:latin typeface="+mn-lt"/>
            </a:endParaRPr>
          </a:p>
        </p:txBody>
      </p:sp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323529" y="2714625"/>
            <a:ext cx="860616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9750" indent="-457200" algn="just">
              <a:spcAft>
                <a:spcPts val="1200"/>
              </a:spcAft>
              <a:buClr>
                <a:srgbClr val="558ED5"/>
              </a:buClr>
              <a:buSzPct val="150000"/>
              <a:buFont typeface="Arial" charset="0"/>
              <a:buChar char="•"/>
            </a:pPr>
            <a:r>
              <a:rPr lang="hr-HR" sz="3200" b="1" dirty="0">
                <a:solidFill>
                  <a:srgbClr val="FF0000"/>
                </a:solidFill>
                <a:latin typeface="Calibri" pitchFamily="34" charset="0"/>
              </a:rPr>
              <a:t>Pomični prosjeci su aritmetičke sredine M uzastopnih vrijednosti članova vremenskog niza (M&lt;n).</a:t>
            </a:r>
          </a:p>
          <a:p>
            <a:pPr marL="539750" indent="-457200" algn="just">
              <a:spcAft>
                <a:spcPts val="1200"/>
              </a:spcAft>
              <a:buClr>
                <a:srgbClr val="558ED5"/>
              </a:buClr>
              <a:buSzPct val="150000"/>
              <a:buFont typeface="Arial" charset="0"/>
              <a:buChar char="•"/>
            </a:pPr>
            <a:r>
              <a:rPr lang="hr-HR" sz="2800" b="1" dirty="0">
                <a:solidFill>
                  <a:schemeClr val="tx2"/>
                </a:solidFill>
                <a:latin typeface="Calibri" pitchFamily="34" charset="0"/>
              </a:rPr>
              <a:t>Služi da bi se istaknuo smjer trenda i smanjio šum koji može dovesti do krive interpretacije</a:t>
            </a:r>
            <a:endParaRPr lang="en-US" sz="28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59037" y="476672"/>
            <a:ext cx="77238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hr-HR" sz="20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ZAŠTO STUDIRATI? </a:t>
            </a:r>
          </a:p>
          <a:p>
            <a:pPr>
              <a:defRPr/>
            </a:pP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Ukupna količina pameti na Zemlji je stalna; stanovništvo raste…</a:t>
            </a:r>
          </a:p>
          <a:p>
            <a:pPr algn="r">
              <a:defRPr/>
            </a:pPr>
            <a:r>
              <a:rPr lang="hr-HR" sz="2000" b="1" i="1" dirty="0">
                <a:solidFill>
                  <a:schemeClr val="tx2">
                    <a:lumMod val="75000"/>
                  </a:schemeClr>
                </a:solidFill>
              </a:rPr>
              <a:t>Coleov teorem </a:t>
            </a:r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7932737" y="6488113"/>
            <a:ext cx="1211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Definicija</a:t>
            </a:r>
          </a:p>
        </p:txBody>
      </p:sp>
      <p:sp>
        <p:nvSpPr>
          <p:cNvPr id="6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7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156" y="1714500"/>
            <a:ext cx="7572375" cy="9239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5400" b="1" spc="100" dirty="0">
                <a:ln w="18000">
                  <a:noFill/>
                  <a:prstDash val="solid"/>
                </a:ln>
                <a:solidFill>
                  <a:schemeClr val="tx2"/>
                </a:solidFill>
                <a:latin typeface="+mn-lt"/>
              </a:rPr>
              <a:t>Pomični prosjeci</a:t>
            </a:r>
            <a:endParaRPr lang="en-US" sz="5400" b="1" spc="100" dirty="0">
              <a:ln w="18000">
                <a:noFill/>
                <a:prstDash val="solid"/>
              </a:ln>
              <a:solidFill>
                <a:schemeClr val="tx2"/>
              </a:solidFill>
              <a:latin typeface="+mn-lt"/>
            </a:endParaRP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357188" y="3000375"/>
            <a:ext cx="8429625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9750" indent="-457200" algn="just">
              <a:spcAft>
                <a:spcPts val="1200"/>
              </a:spcAft>
              <a:buClr>
                <a:srgbClr val="558ED5"/>
              </a:buClr>
              <a:buSzPct val="150000"/>
              <a:buFont typeface="Arial" charset="0"/>
              <a:buChar char="•"/>
            </a:pPr>
            <a:r>
              <a:rPr lang="hr-HR" sz="2800" b="1" dirty="0">
                <a:solidFill>
                  <a:schemeClr val="tx2"/>
                </a:solidFill>
                <a:latin typeface="Calibri" pitchFamily="34" charset="0"/>
              </a:rPr>
              <a:t>Niz pomičnih prosjeka čini izvedeni niz koji ima manji stupanj promjenjivosti u usporedbi sa izvornim.</a:t>
            </a:r>
            <a:endParaRPr lang="en-US" sz="2800" b="1" dirty="0">
              <a:solidFill>
                <a:schemeClr val="tx2"/>
              </a:solidFill>
              <a:latin typeface="Calibri" pitchFamily="34" charset="0"/>
            </a:endParaRPr>
          </a:p>
          <a:p>
            <a:pPr marL="539750" indent="-457200" algn="just">
              <a:spcAft>
                <a:spcPts val="1200"/>
              </a:spcAft>
              <a:buClr>
                <a:srgbClr val="558ED5"/>
              </a:buClr>
              <a:buSzPct val="150000"/>
              <a:buFont typeface="Arial" charset="0"/>
              <a:buChar char="•"/>
            </a:pPr>
            <a:r>
              <a:rPr lang="hr-HR" sz="2800" b="1" dirty="0">
                <a:solidFill>
                  <a:schemeClr val="tx2"/>
                </a:solidFill>
                <a:latin typeface="Calibri" pitchFamily="34" charset="0"/>
              </a:rPr>
              <a:t>Pomičnim prosjekom se izglađuje vremenski niz.</a:t>
            </a:r>
            <a:endParaRPr lang="en-US" sz="2800" b="1" dirty="0">
              <a:solidFill>
                <a:schemeClr val="tx2"/>
              </a:solidFill>
              <a:latin typeface="Calibri" pitchFamily="34" charset="0"/>
            </a:endParaRPr>
          </a:p>
          <a:p>
            <a:pPr marL="539750" indent="-457200" algn="just">
              <a:spcAft>
                <a:spcPts val="1200"/>
              </a:spcAft>
              <a:buClr>
                <a:srgbClr val="558ED5"/>
              </a:buClr>
              <a:buSzPct val="150000"/>
              <a:buFont typeface="Arial" charset="0"/>
              <a:buChar char="•"/>
            </a:pPr>
            <a:r>
              <a:rPr lang="hr-HR" sz="2800" b="1" dirty="0">
                <a:solidFill>
                  <a:schemeClr val="tx2"/>
                </a:solidFill>
                <a:latin typeface="Calibri" pitchFamily="34" charset="0"/>
              </a:rPr>
              <a:t>Pomični prosjek se može shvatiti kao </a:t>
            </a:r>
            <a:r>
              <a:rPr lang="hr-HR" sz="2800" b="1" i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lokalni model trenda</a:t>
            </a:r>
            <a:r>
              <a:rPr lang="hr-HR" sz="2800" b="1" dirty="0">
                <a:solidFill>
                  <a:schemeClr val="tx2"/>
                </a:solidFill>
                <a:latin typeface="Calibri" pitchFamily="34" charset="0"/>
              </a:rPr>
              <a:t> a njegove vrijednosti kao vrijednosti trenda. </a:t>
            </a:r>
            <a:endParaRPr lang="en-US" sz="28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39157" y="476672"/>
            <a:ext cx="6643687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hr-HR" sz="2000" b="1" dirty="0">
                <a:solidFill>
                  <a:schemeClr val="tx2"/>
                </a:solidFill>
                <a:latin typeface="+mj-lt"/>
              </a:rPr>
              <a:t>OSOBITOSTI PREDAVANJA? </a:t>
            </a:r>
          </a:p>
          <a:p>
            <a:pPr>
              <a:defRPr/>
            </a:pPr>
            <a:r>
              <a:rPr lang="it-IT" sz="2000" b="1" dirty="0">
                <a:solidFill>
                  <a:schemeClr val="tx2"/>
                </a:solidFill>
                <a:latin typeface="+mj-lt"/>
              </a:rPr>
              <a:t>Nitko ne sluša dok se ne izgovori neka besmislica.</a:t>
            </a:r>
            <a:r>
              <a:rPr lang="hr-HR" sz="2000" b="1" dirty="0">
                <a:solidFill>
                  <a:schemeClr val="tx2"/>
                </a:solidFill>
              </a:rPr>
              <a:t> </a:t>
            </a:r>
          </a:p>
          <a:p>
            <a:pPr algn="r">
              <a:defRPr/>
            </a:pPr>
            <a:r>
              <a:rPr lang="hr-HR" sz="2000" b="1" i="1" dirty="0">
                <a:solidFill>
                  <a:schemeClr val="tx2"/>
                </a:solidFill>
              </a:rPr>
              <a:t>Vileov zakon za nastavnike </a:t>
            </a:r>
            <a:endParaRPr lang="hr-HR" sz="2000" b="1" i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6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156" y="1857375"/>
            <a:ext cx="37988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400" b="1" dirty="0">
                <a:solidFill>
                  <a:schemeClr val="tx2"/>
                </a:solidFill>
                <a:latin typeface="+mn-lt"/>
              </a:rPr>
              <a:t>Jednostavni pomični prosjek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3000375"/>
            <a:ext cx="7858125" cy="150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5214938"/>
            <a:ext cx="8501063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467544" y="2420888"/>
            <a:ext cx="85106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000" b="1" dirty="0">
                <a:solidFill>
                  <a:schemeClr val="tx2"/>
                </a:solidFill>
                <a:latin typeface="Calibri" pitchFamily="34" charset="0"/>
              </a:rPr>
              <a:t>Neparni – vrijednost se pripisuje razdoblju središnjeg člana pomičnog prosjeka</a:t>
            </a:r>
          </a:p>
          <a:p>
            <a:r>
              <a:rPr lang="hr-HR" sz="2000" b="1" dirty="0">
                <a:solidFill>
                  <a:schemeClr val="tx2"/>
                </a:solidFill>
                <a:latin typeface="Calibri" pitchFamily="34" charset="0"/>
              </a:rPr>
              <a:t>M=2m+1</a:t>
            </a:r>
            <a:endParaRPr lang="en-US" sz="20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150" name="TextBox 5"/>
          <p:cNvSpPr txBox="1">
            <a:spLocks noChangeArrowheads="1"/>
          </p:cNvSpPr>
          <p:nvPr/>
        </p:nvSpPr>
        <p:spPr bwMode="auto">
          <a:xfrm>
            <a:off x="467544" y="4492575"/>
            <a:ext cx="551638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000" b="1">
                <a:solidFill>
                  <a:schemeClr val="tx2"/>
                </a:solidFill>
                <a:latin typeface="Calibri" pitchFamily="34" charset="0"/>
              </a:rPr>
              <a:t>Parni –  centriranje  - formula za izravno računanje</a:t>
            </a:r>
          </a:p>
          <a:p>
            <a:r>
              <a:rPr lang="hr-HR" sz="2000" b="1">
                <a:solidFill>
                  <a:schemeClr val="tx2"/>
                </a:solidFill>
                <a:latin typeface="Calibri" pitchFamily="34" charset="0"/>
              </a:rPr>
              <a:t>M=2m</a:t>
            </a:r>
            <a:endParaRPr lang="en-US" sz="2000" b="1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39157" y="548680"/>
            <a:ext cx="6643687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hr-HR" sz="2000" b="1" dirty="0">
                <a:solidFill>
                  <a:schemeClr val="tx2"/>
                </a:solidFill>
                <a:latin typeface="+mj-lt"/>
              </a:rPr>
              <a:t>Što prije zaostanete, više ćete imati vremena dostići ostale. </a:t>
            </a:r>
            <a:r>
              <a:rPr lang="hr-HR" sz="2000" b="1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Stenderupov</a:t>
            </a:r>
            <a:r>
              <a:rPr lang="hr-HR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20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zakon</a:t>
            </a:r>
            <a:endParaRPr lang="hr-HR" sz="2000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sz="2400" dirty="0" smtClean="0">
                <a:solidFill>
                  <a:schemeClr val="tx2"/>
                </a:solidFill>
              </a:rPr>
              <a:t>       </a:t>
            </a:r>
            <a:endParaRPr lang="hr-HR" sz="2400" dirty="0">
              <a:solidFill>
                <a:schemeClr val="tx2"/>
              </a:solidFill>
            </a:endParaRPr>
          </a:p>
        </p:txBody>
      </p:sp>
      <p:sp>
        <p:nvSpPr>
          <p:cNvPr id="9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156" y="1857375"/>
            <a:ext cx="3240087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400" b="1" dirty="0">
                <a:solidFill>
                  <a:schemeClr val="tx2"/>
                </a:solidFill>
                <a:latin typeface="+mn-lt"/>
              </a:rPr>
              <a:t>Vagani pomični prosjek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171" name="TextBox 4"/>
          <p:cNvSpPr txBox="1">
            <a:spLocks noChangeArrowheads="1"/>
          </p:cNvSpPr>
          <p:nvPr/>
        </p:nvSpPr>
        <p:spPr bwMode="auto">
          <a:xfrm>
            <a:off x="683568" y="2582019"/>
            <a:ext cx="77896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Značaj svakog člana niza određen je njegovim ponderom </a:t>
            </a:r>
            <a:r>
              <a:rPr lang="hr-HR" sz="2400" b="1" dirty="0" err="1">
                <a:solidFill>
                  <a:schemeClr val="tx2"/>
                </a:solidFill>
                <a:latin typeface="Calibri" pitchFamily="34" charset="0"/>
              </a:rPr>
              <a:t>W</a:t>
            </a:r>
            <a:r>
              <a:rPr lang="hr-HR" sz="2400" b="1" baseline="-25000" dirty="0" err="1">
                <a:solidFill>
                  <a:schemeClr val="tx2"/>
                </a:solidFill>
                <a:latin typeface="Calibri" pitchFamily="34" charset="0"/>
              </a:rPr>
              <a:t>s</a:t>
            </a:r>
            <a:endParaRPr lang="en-US" sz="2400" b="1" baseline="-250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212976"/>
            <a:ext cx="7219950" cy="144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139157" y="476672"/>
            <a:ext cx="6643687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hr-HR" sz="2000" b="1" dirty="0">
                <a:solidFill>
                  <a:schemeClr val="tx2"/>
                </a:solidFill>
                <a:latin typeface="+mj-lt"/>
              </a:rPr>
              <a:t>Najjednostavnije stvari su one o kojima ništa ne znate</a:t>
            </a:r>
            <a:r>
              <a:rPr lang="hr-HR" sz="2000" dirty="0">
                <a:solidFill>
                  <a:schemeClr val="tx2"/>
                </a:solidFill>
              </a:rPr>
              <a:t>.</a:t>
            </a:r>
            <a:r>
              <a:rPr lang="pt-BR" sz="2000" dirty="0">
                <a:solidFill>
                  <a:schemeClr val="tx2"/>
                </a:solidFill>
              </a:rPr>
              <a:t> </a:t>
            </a:r>
            <a:endParaRPr lang="hr-HR" sz="2000" dirty="0">
              <a:solidFill>
                <a:schemeClr val="tx2"/>
              </a:solidFill>
            </a:endParaRPr>
          </a:p>
          <a:p>
            <a:pPr algn="r">
              <a:defRPr/>
            </a:pPr>
            <a:r>
              <a:rPr lang="pt-BR" sz="2000" b="1" i="1" dirty="0">
                <a:solidFill>
                  <a:schemeClr val="tx2"/>
                </a:solidFill>
              </a:rPr>
              <a:t>De Neverov zakon o složenosti </a:t>
            </a:r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9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395537" y="692696"/>
            <a:ext cx="4536504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ZA KRAJ… </a:t>
            </a:r>
          </a:p>
          <a:p>
            <a:endParaRPr lang="hr-HR" dirty="0"/>
          </a:p>
          <a:p>
            <a:r>
              <a:rPr lang="hr-HR" sz="2800" b="1" dirty="0"/>
              <a:t>Ako uživate u onome što radite, vrlo je vjerojatno kako radite krivo. </a:t>
            </a:r>
          </a:p>
          <a:p>
            <a:pPr algn="r"/>
            <a:r>
              <a:rPr lang="hr-HR" sz="2800" b="1" i="1" dirty="0" err="1">
                <a:solidFill>
                  <a:schemeClr val="accent1"/>
                </a:solidFill>
              </a:rPr>
              <a:t>Frankov</a:t>
            </a:r>
            <a:r>
              <a:rPr lang="hr-HR" sz="2800" b="1" i="1" dirty="0">
                <a:solidFill>
                  <a:schemeClr val="accent1"/>
                </a:solidFill>
              </a:rPr>
              <a:t> zakon </a:t>
            </a:r>
          </a:p>
          <a:p>
            <a:endParaRPr lang="hr-HR" sz="2800" b="1" dirty="0"/>
          </a:p>
          <a:p>
            <a:r>
              <a:rPr lang="hr-HR" sz="2800" b="1" dirty="0"/>
              <a:t>Kad ne znate što radite – učinite to elegantno! </a:t>
            </a:r>
          </a:p>
          <a:p>
            <a:pPr algn="r"/>
            <a:r>
              <a:rPr lang="hr-HR" sz="2800" b="1" i="1" dirty="0">
                <a:solidFill>
                  <a:schemeClr val="accent1"/>
                </a:solidFill>
              </a:rPr>
              <a:t>Antin </a:t>
            </a:r>
            <a:r>
              <a:rPr lang="hr-HR" sz="2800" b="1" i="1" dirty="0" err="1">
                <a:solidFill>
                  <a:schemeClr val="accent1"/>
                </a:solidFill>
              </a:rPr>
              <a:t>Korolar</a:t>
            </a:r>
            <a:r>
              <a:rPr lang="hr-HR" sz="2800" b="1" i="1" dirty="0">
                <a:solidFill>
                  <a:schemeClr val="accent1"/>
                </a:solidFill>
              </a:rPr>
              <a:t> </a:t>
            </a:r>
          </a:p>
          <a:p>
            <a:endParaRPr lang="en-US" sz="2800" b="1" dirty="0"/>
          </a:p>
        </p:txBody>
      </p:sp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4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Picture 2" descr="C:\MyFiles\Znanost.o.Moru\Primarna.Proizvodnja\Predavanja\PP_02\Fanny.Images\loldog-funny-pictures-you-got-it-babe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148064" y="3766112"/>
            <a:ext cx="3725787" cy="27943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267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Statističke metode u oceanologiji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rprecali</cp:lastModifiedBy>
  <cp:revision>42</cp:revision>
  <dcterms:created xsi:type="dcterms:W3CDTF">2009-01-12T10:23:15Z</dcterms:created>
  <dcterms:modified xsi:type="dcterms:W3CDTF">2015-05-13T12:38:28Z</dcterms:modified>
</cp:coreProperties>
</file>