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09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C2B09-3FA7-40B5-8241-11B0EED58F2A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383C-37D9-4B6E-99BE-FA3CB136A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43314"/>
            <a:ext cx="9058284" cy="1470025"/>
          </a:xfrm>
        </p:spPr>
        <p:txBody>
          <a:bodyPr/>
          <a:lstStyle/>
          <a:p>
            <a:r>
              <a:rPr lang="hr-HR" b="1" dirty="0" smtClean="0">
                <a:solidFill>
                  <a:schemeClr val="tx2"/>
                </a:solidFill>
              </a:rPr>
              <a:t>Statističke metode u oceanologiji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929198"/>
            <a:ext cx="6400800" cy="1752600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2"/>
                </a:solidFill>
              </a:rPr>
              <a:t>d</a:t>
            </a:r>
            <a:r>
              <a:rPr lang="hr-HR" sz="2800" b="1" dirty="0" smtClean="0">
                <a:solidFill>
                  <a:schemeClr val="tx2"/>
                </a:solidFill>
              </a:rPr>
              <a:t>r</a:t>
            </a:r>
            <a:r>
              <a:rPr lang="hr-HR" sz="2800" b="1" dirty="0" smtClean="0">
                <a:solidFill>
                  <a:schemeClr val="tx2"/>
                </a:solidFill>
              </a:rPr>
              <a:t>. </a:t>
            </a:r>
            <a:r>
              <a:rPr lang="hr-HR" sz="2800" b="1" dirty="0" err="1" smtClean="0">
                <a:solidFill>
                  <a:schemeClr val="tx2"/>
                </a:solidFill>
              </a:rPr>
              <a:t>sc</a:t>
            </a:r>
            <a:r>
              <a:rPr lang="hr-HR" sz="2800" b="1" dirty="0" smtClean="0">
                <a:solidFill>
                  <a:schemeClr val="tx2"/>
                </a:solidFill>
              </a:rPr>
              <a:t>. </a:t>
            </a:r>
            <a:r>
              <a:rPr lang="hr-HR" sz="2800" b="1" dirty="0" err="1" smtClean="0">
                <a:solidFill>
                  <a:schemeClr val="tx2"/>
                </a:solidFill>
              </a:rPr>
              <a:t>Nastjenjka</a:t>
            </a:r>
            <a:r>
              <a:rPr lang="hr-HR" sz="2800" b="1" dirty="0" smtClean="0">
                <a:solidFill>
                  <a:schemeClr val="tx2"/>
                </a:solidFill>
              </a:rPr>
              <a:t> </a:t>
            </a:r>
            <a:r>
              <a:rPr lang="hr-HR" sz="2800" b="1" dirty="0" err="1" smtClean="0">
                <a:solidFill>
                  <a:schemeClr val="tx2"/>
                </a:solidFill>
              </a:rPr>
              <a:t>Supić</a:t>
            </a:r>
            <a:endParaRPr lang="hr-HR" sz="2800" b="1" dirty="0" smtClean="0">
              <a:solidFill>
                <a:schemeClr val="tx2"/>
              </a:solidFill>
            </a:endParaRPr>
          </a:p>
          <a:p>
            <a:r>
              <a:rPr lang="hr-HR" sz="2800" b="1" dirty="0">
                <a:solidFill>
                  <a:schemeClr val="tx2"/>
                </a:solidFill>
              </a:rPr>
              <a:t>d</a:t>
            </a:r>
            <a:r>
              <a:rPr lang="hr-HR" sz="2800" b="1" dirty="0" smtClean="0">
                <a:solidFill>
                  <a:schemeClr val="tx2"/>
                </a:solidFill>
              </a:rPr>
              <a:t>r</a:t>
            </a:r>
            <a:r>
              <a:rPr lang="hr-HR" sz="2800" b="1" dirty="0" smtClean="0">
                <a:solidFill>
                  <a:schemeClr val="tx2"/>
                </a:solidFill>
              </a:rPr>
              <a:t>. </a:t>
            </a:r>
            <a:r>
              <a:rPr lang="hr-HR" sz="2800" b="1" dirty="0" err="1" smtClean="0">
                <a:solidFill>
                  <a:schemeClr val="tx2"/>
                </a:solidFill>
              </a:rPr>
              <a:t>sc</a:t>
            </a:r>
            <a:r>
              <a:rPr lang="hr-HR" sz="2800" b="1" dirty="0" smtClean="0">
                <a:solidFill>
                  <a:schemeClr val="tx2"/>
                </a:solidFill>
              </a:rPr>
              <a:t>. </a:t>
            </a:r>
            <a:r>
              <a:rPr lang="hr-HR" sz="2800" b="1" dirty="0" smtClean="0">
                <a:solidFill>
                  <a:schemeClr val="tx2"/>
                </a:solidFill>
              </a:rPr>
              <a:t>Robert Precali</a:t>
            </a:r>
            <a:endParaRPr lang="en-US" sz="28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11318"/>
          <a:stretch>
            <a:fillRect/>
          </a:stretch>
        </p:blipFill>
        <p:spPr bwMode="auto">
          <a:xfrm>
            <a:off x="0" y="0"/>
            <a:ext cx="9144000" cy="342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znak-boja%20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714620"/>
            <a:ext cx="995391" cy="995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643306" y="2857496"/>
            <a:ext cx="3670603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SVEUČILIŠNI PREDDIPLOMSKI STUDIJ</a:t>
            </a:r>
            <a:endParaRPr kumimoji="0" lang="hr-H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ZNANOST O MORU</a:t>
            </a:r>
            <a:r>
              <a: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476672"/>
            <a:ext cx="75724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chemeClr val="tx2"/>
                </a:solidFill>
              </a:rPr>
              <a:t>Kako analizirati podatke ako nas ne zanima apsolutna promjenjivost nego želimo samo proučavati procese koji dovode do takve?</a:t>
            </a:r>
          </a:p>
          <a:p>
            <a:endParaRPr lang="hr-HR" sz="2400" b="1" dirty="0" smtClean="0">
              <a:solidFill>
                <a:schemeClr val="tx2"/>
              </a:solidFill>
            </a:endParaRPr>
          </a:p>
          <a:p>
            <a:pPr marL="533400" indent="-352425">
              <a:buFont typeface="Arial" pitchFamily="34" charset="0"/>
              <a:buChar char="•"/>
            </a:pPr>
            <a:r>
              <a:rPr lang="hr-HR" sz="2400" b="1" dirty="0" smtClean="0">
                <a:solidFill>
                  <a:schemeClr val="tx2"/>
                </a:solidFill>
              </a:rPr>
              <a:t> u odnosu na model srednjih vrijednosti u takvom slučaju će nam bolje poslužiti model od kojeg smo oduzeli samu srednju vrijednost </a:t>
            </a:r>
            <a:r>
              <a:rPr lang="hr-HR" sz="2400" b="1" dirty="0" err="1" smtClean="0">
                <a:solidFill>
                  <a:schemeClr val="tx2"/>
                </a:solidFill>
              </a:rPr>
              <a:t>tj</a:t>
            </a:r>
            <a:r>
              <a:rPr lang="hr-HR" sz="2400" b="1" dirty="0" smtClean="0">
                <a:solidFill>
                  <a:schemeClr val="tx2"/>
                </a:solidFill>
              </a:rPr>
              <a:t>. napravili smo </a:t>
            </a:r>
            <a:r>
              <a:rPr lang="hr-HR" sz="2400" b="1" dirty="0" err="1" smtClean="0">
                <a:solidFill>
                  <a:schemeClr val="tx2">
                    <a:lumMod val="50000"/>
                  </a:schemeClr>
                </a:solidFill>
              </a:rPr>
              <a:t>detrendizaciju</a:t>
            </a:r>
            <a:r>
              <a:rPr lang="hr-HR" sz="2400" b="1" dirty="0" smtClean="0">
                <a:solidFill>
                  <a:schemeClr val="tx2"/>
                </a:solidFill>
              </a:rPr>
              <a:t> odnosno </a:t>
            </a:r>
            <a:r>
              <a:rPr lang="hr-HR" sz="2400" b="1" dirty="0" err="1" smtClean="0">
                <a:solidFill>
                  <a:schemeClr val="tx2">
                    <a:lumMod val="50000"/>
                  </a:schemeClr>
                </a:solidFill>
              </a:rPr>
              <a:t>desezonalizaciju</a:t>
            </a:r>
            <a:endParaRPr lang="hr-HR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r-HR" sz="2400" b="1" dirty="0" smtClean="0">
              <a:solidFill>
                <a:schemeClr val="tx2"/>
              </a:solidFill>
            </a:endParaRPr>
          </a:p>
          <a:p>
            <a:endParaRPr lang="hr-HR" sz="2400" b="1" dirty="0" smtClean="0">
              <a:solidFill>
                <a:schemeClr val="tx2"/>
              </a:solidFill>
            </a:endParaRP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54868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</a:rPr>
              <a:t>Kako to učiniti?</a:t>
            </a:r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RObp\Protok Rijeke Po\Raz_Po\Png\Po_raz_200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144000" cy="5662965"/>
          </a:xfrm>
          <a:prstGeom prst="rect">
            <a:avLst/>
          </a:prstGeom>
          <a:noFill/>
        </p:spPr>
      </p:pic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08720"/>
            <a:ext cx="700092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ZA KRAJ… </a:t>
            </a:r>
          </a:p>
          <a:p>
            <a:endParaRPr lang="hr-HR" dirty="0" smtClean="0"/>
          </a:p>
          <a:p>
            <a:r>
              <a:rPr lang="vi-VN" sz="2800" b="1" i="1" dirty="0" smtClean="0">
                <a:solidFill>
                  <a:schemeClr val="tx2"/>
                </a:solidFill>
              </a:rPr>
              <a:t>Prvo načelo o samoodređenju. 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</a:rPr>
              <a:t>Ono </a:t>
            </a:r>
            <a:r>
              <a:rPr lang="en-US" sz="2800" b="1" dirty="0" err="1" smtClean="0">
                <a:solidFill>
                  <a:schemeClr val="tx2"/>
                </a:solidFill>
                <a:latin typeface="Calibri" pitchFamily="34" charset="0"/>
              </a:rPr>
              <a:t>čemu</a:t>
            </a:r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</a:rPr>
              <a:t> se </a:t>
            </a:r>
            <a:r>
              <a:rPr lang="en-US" sz="2800" b="1" dirty="0" err="1" smtClean="0">
                <a:solidFill>
                  <a:schemeClr val="tx2"/>
                </a:solidFill>
                <a:latin typeface="Calibri" pitchFamily="34" charset="0"/>
              </a:rPr>
              <a:t>suprotstavljaš</a:t>
            </a:r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n-US" sz="2800" b="1" dirty="0" err="1" smtClean="0">
                <a:solidFill>
                  <a:schemeClr val="tx2"/>
                </a:solidFill>
                <a:latin typeface="Calibri" pitchFamily="34" charset="0"/>
              </a:rPr>
              <a:t>postaneš</a:t>
            </a:r>
            <a:r>
              <a:rPr lang="hr-HR" sz="2800" b="1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</a:p>
          <a:p>
            <a:endParaRPr lang="hr-HR" dirty="0" smtClean="0">
              <a:solidFill>
                <a:schemeClr val="tx2"/>
              </a:solidFill>
            </a:endParaRPr>
          </a:p>
          <a:p>
            <a:r>
              <a:rPr lang="en-US" sz="2800" b="1" i="1" dirty="0" err="1" smtClean="0">
                <a:solidFill>
                  <a:schemeClr val="tx2"/>
                </a:solidFill>
              </a:rPr>
              <a:t>Murphyjeva</a:t>
            </a:r>
            <a:r>
              <a:rPr lang="en-US" sz="2800" b="1" i="1" dirty="0" smtClean="0">
                <a:solidFill>
                  <a:schemeClr val="tx2"/>
                </a:solidFill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</a:rPr>
              <a:t>filozofija</a:t>
            </a:r>
            <a:r>
              <a:rPr lang="en-US" sz="2800" b="1" i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it-IT" sz="2800" b="1" dirty="0" err="1" smtClean="0">
                <a:solidFill>
                  <a:schemeClr val="tx2"/>
                </a:solidFill>
              </a:rPr>
              <a:t>Smiješi</a:t>
            </a:r>
            <a:r>
              <a:rPr lang="it-IT" sz="2800" b="1" dirty="0" smtClean="0">
                <a:solidFill>
                  <a:schemeClr val="tx2"/>
                </a:solidFill>
              </a:rPr>
              <a:t> </a:t>
            </a:r>
            <a:r>
              <a:rPr lang="it-IT" sz="2800" b="1" dirty="0" err="1" smtClean="0">
                <a:solidFill>
                  <a:schemeClr val="tx2"/>
                </a:solidFill>
              </a:rPr>
              <a:t>se…</a:t>
            </a:r>
            <a:r>
              <a:rPr lang="it-IT" sz="2800" b="1" dirty="0" smtClean="0">
                <a:solidFill>
                  <a:schemeClr val="tx2"/>
                </a:solidFill>
              </a:rPr>
              <a:t> </a:t>
            </a:r>
            <a:r>
              <a:rPr lang="it-IT" sz="2800" b="1" dirty="0" err="1" smtClean="0">
                <a:solidFill>
                  <a:schemeClr val="tx2"/>
                </a:solidFill>
              </a:rPr>
              <a:t>sutra</a:t>
            </a:r>
            <a:r>
              <a:rPr lang="it-IT" sz="2800" b="1" dirty="0" smtClean="0">
                <a:solidFill>
                  <a:schemeClr val="tx2"/>
                </a:solidFill>
              </a:rPr>
              <a:t> će </a:t>
            </a:r>
            <a:r>
              <a:rPr lang="it-IT" sz="2800" b="1" dirty="0" err="1" smtClean="0">
                <a:solidFill>
                  <a:schemeClr val="tx2"/>
                </a:solidFill>
              </a:rPr>
              <a:t>biti</a:t>
            </a:r>
            <a:r>
              <a:rPr lang="it-IT" sz="2800" b="1" dirty="0" smtClean="0">
                <a:solidFill>
                  <a:schemeClr val="tx2"/>
                </a:solidFill>
              </a:rPr>
              <a:t> gore. 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MyFiles\Znanost.o.Moru\Primarna.Proizvodnja\Predavanja\PP_02\Fanny.Images\loldog-funny-pictures-you-got-it-ba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645024"/>
            <a:ext cx="3725787" cy="30365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00" y="1214422"/>
            <a:ext cx="9000000" cy="3832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296" y="4337174"/>
            <a:ext cx="25394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= {</a:t>
            </a:r>
            <a:r>
              <a:rPr lang="en-US" sz="3200" b="1" i="1" dirty="0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en-US" sz="3200" b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3200" b="1" i="1" dirty="0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en-US" sz="3200" b="1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, ...}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3296" y="4941168"/>
            <a:ext cx="2369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chemeClr val="tx2">
                    <a:lumMod val="75000"/>
                  </a:schemeClr>
                </a:solidFill>
              </a:rPr>
              <a:t>Y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= {</a:t>
            </a:r>
            <a:r>
              <a:rPr lang="en-US" sz="3200" b="1" i="1" dirty="0" err="1" smtClean="0">
                <a:solidFill>
                  <a:schemeClr val="tx2">
                    <a:lumMod val="75000"/>
                  </a:schemeClr>
                </a:solidFill>
              </a:rPr>
              <a:t>Y</a:t>
            </a:r>
            <a:r>
              <a:rPr lang="en-US" sz="3200" b="1" baseline="-25000" dirty="0" err="1" smtClean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3200" b="1" i="1" dirty="0" smtClean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∈ </a:t>
            </a:r>
            <a:r>
              <a:rPr lang="en-US" sz="3200" b="1" i="1" dirty="0" smtClean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}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8982" y="3765670"/>
            <a:ext cx="2612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 smtClean="0">
                <a:solidFill>
                  <a:schemeClr val="tx2">
                    <a:lumMod val="50000"/>
                  </a:schemeClr>
                </a:solidFill>
              </a:rPr>
              <a:t>Notacija - opis</a:t>
            </a:r>
            <a:endParaRPr lang="en-US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548680"/>
            <a:ext cx="4214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chemeClr val="tx2">
                    <a:lumMod val="75000"/>
                  </a:schemeClr>
                </a:solidFill>
              </a:rPr>
              <a:t>Vremenski nizovi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7152" y="692696"/>
            <a:ext cx="4840805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67544" y="2336910"/>
            <a:ext cx="3929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chemeClr val="tx2">
                    <a:lumMod val="75000"/>
                  </a:schemeClr>
                </a:solidFill>
              </a:rPr>
              <a:t>Vremenski niz je skup kronološki uređenih vrijednosti neke pojave.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765406"/>
            <a:ext cx="1776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 smtClean="0">
                <a:solidFill>
                  <a:schemeClr val="tx2">
                    <a:lumMod val="50000"/>
                  </a:schemeClr>
                </a:solidFill>
              </a:rPr>
              <a:t>Definicija</a:t>
            </a:r>
            <a:endParaRPr lang="en-US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>
                <a:solidFill>
                  <a:schemeClr val="tx2">
                    <a:lumMod val="75000"/>
                  </a:schemeClr>
                </a:solidFill>
              </a:rPr>
              <a:t>       </a:t>
            </a:r>
            <a:endParaRPr lang="hr-H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800px-The_Normal_Distribution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476672"/>
            <a:ext cx="8858312" cy="6643734"/>
          </a:xfrm>
          <a:prstGeom prst="rect">
            <a:avLst/>
          </a:prstGeom>
        </p:spPr>
      </p:pic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4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27784" y="548680"/>
            <a:ext cx="6143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“Oni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koji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nešto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žele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naučiti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nikada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nisu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besposleni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” </a:t>
            </a:r>
          </a:p>
          <a:p>
            <a:pPr algn="r"/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Montesqueiu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24744"/>
            <a:ext cx="634930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</a:rPr>
              <a:t>Oceanografski podaci</a:t>
            </a:r>
          </a:p>
          <a:p>
            <a:pPr marL="533400" indent="-171450">
              <a:buFont typeface="Arial" pitchFamily="34" charset="0"/>
              <a:buChar char="•"/>
            </a:pPr>
            <a:r>
              <a:rPr lang="hr-H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r-HR" sz="2400" b="1" dirty="0" smtClean="0">
                <a:solidFill>
                  <a:schemeClr val="tx2">
                    <a:lumMod val="75000"/>
                  </a:schemeClr>
                </a:solidFill>
              </a:rPr>
              <a:t>rijetko se sakupljaju u pravilnim intervalima</a:t>
            </a:r>
          </a:p>
          <a:p>
            <a:pPr marL="533400" indent="-171450">
              <a:buFont typeface="Arial" pitchFamily="34" charset="0"/>
              <a:buChar char="•"/>
            </a:pPr>
            <a:r>
              <a:rPr lang="hr-HR" sz="2400" b="1" dirty="0" smtClean="0">
                <a:solidFill>
                  <a:schemeClr val="tx2">
                    <a:lumMod val="75000"/>
                  </a:schemeClr>
                </a:solidFill>
              </a:rPr>
              <a:t> kod većine su izražene sezonske varijacije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8618" y="3501008"/>
            <a:ext cx="4284000" cy="269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1" y="3501008"/>
            <a:ext cx="4320000" cy="271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7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75724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chemeClr val="tx2"/>
                </a:solidFill>
              </a:rPr>
              <a:t>Kako opisati takve podatke?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hr-HR" sz="2400" b="1" dirty="0" smtClean="0">
                <a:solidFill>
                  <a:schemeClr val="tx2"/>
                </a:solidFill>
              </a:rPr>
              <a:t>na primjer nas zanima što se dešavalo u zadnjih 10 godina sa površinskom temperaturom mora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hr-HR" sz="2400" b="1" dirty="0" smtClean="0">
                <a:solidFill>
                  <a:schemeClr val="tx2"/>
                </a:solidFill>
              </a:rPr>
              <a:t>za temperaturu znamo da imamo jaki sezonski signal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2132856"/>
            <a:ext cx="7569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 Pogledati ćemo kako izgleda  godišnji hod temperature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2714620"/>
            <a:ext cx="5448313" cy="390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6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620688"/>
            <a:ext cx="75005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Pogledati ćemo kako izgleda  godišnji hod temperature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Izračunati srednju mjesečnu temperaturu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500306"/>
            <a:ext cx="7200000" cy="395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860032" y="177281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FF0000"/>
                </a:solidFill>
              </a:rPr>
              <a:t>Kod prikazivanja srednje mjesečne vrijednosti važno je imati na umu da se ona odnosi na 15. u mjesecu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7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49694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Pogledati ćemo kako izgleda  godišnji hod temperature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Izračunati srednju mjesečnu temperaturu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Izračunati standardnu devijaciju da bi poslije ocijenili značajnost odstupanja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000" y="2428868"/>
            <a:ext cx="7200000" cy="395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Pogledati ćemo kako izgleda  godišnji hod temperature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Izračunati srednju mjesečnu temperaturu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Izračunati standardnu devijaciju da bi poslije ocijenili značajnost odstupanja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2400" b="1" dirty="0" smtClean="0">
                <a:solidFill>
                  <a:schemeClr val="tx2"/>
                </a:solidFill>
              </a:rPr>
              <a:t>Usporediti podatke koji nas zanimaju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000" y="2564904"/>
            <a:ext cx="7200000" cy="395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61156" y="358775"/>
            <a:ext cx="8421688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hr-HR" dirty="0" smtClean="0"/>
              <a:t>       </a:t>
            </a:r>
            <a:endParaRPr lang="hr-HR" dirty="0"/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6877378" y="116632"/>
            <a:ext cx="19030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hr-HR" sz="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Statističke metode u oceanologiji</a:t>
            </a:r>
            <a:endParaRPr lang="hr-HR" sz="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331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Statističke metode u oceanologiji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rprecali</cp:lastModifiedBy>
  <cp:revision>13</cp:revision>
  <dcterms:created xsi:type="dcterms:W3CDTF">2008-12-15T21:45:17Z</dcterms:created>
  <dcterms:modified xsi:type="dcterms:W3CDTF">2015-05-12T19:48:52Z</dcterms:modified>
</cp:coreProperties>
</file>