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04" r:id="rId3"/>
    <p:sldId id="280" r:id="rId4"/>
    <p:sldId id="318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05" r:id="rId15"/>
    <p:sldId id="268" r:id="rId16"/>
    <p:sldId id="315" r:id="rId17"/>
    <p:sldId id="316" r:id="rId18"/>
    <p:sldId id="31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 varScale="1">
        <p:scale>
          <a:sx n="82" d="100"/>
          <a:sy n="82" d="100"/>
        </p:scale>
        <p:origin x="-7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9A60C-DE1E-482A-80D5-80344C947E48}" type="datetimeFigureOut">
              <a:rPr lang="hr-HR" smtClean="0"/>
              <a:pPr/>
              <a:t>9.12.2010</a:t>
            </a:fld>
            <a:endParaRPr lang="hr-H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0DC89-D428-4AD8-858C-BD86B2322BC6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C2B09-3FA7-40B5-8241-11B0EED58F2A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B383C-37D9-4B6E-99BE-FA3CB136A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lot_(graphics)" TargetMode="External"/><Relationship Id="rId2" Type="http://schemas.openxmlformats.org/officeDocument/2006/relationships/hyperlink" Target="http://en.wikipedia.org/wiki/Chart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hr.wikipedia.org/wiki/Informacijska_grafika" TargetMode="External"/><Relationship Id="rId4" Type="http://schemas.openxmlformats.org/officeDocument/2006/relationships/hyperlink" Target="http://en.wikipedia.org/wiki/Diagram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43314"/>
            <a:ext cx="9058284" cy="1470025"/>
          </a:xfrm>
        </p:spPr>
        <p:txBody>
          <a:bodyPr/>
          <a:lstStyle/>
          <a:p>
            <a:r>
              <a:rPr lang="hr-HR" b="1" dirty="0" smtClean="0"/>
              <a:t>Obrada oceanoloških podataka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5105400"/>
            <a:ext cx="6400800" cy="1752600"/>
          </a:xfrm>
        </p:spPr>
        <p:txBody>
          <a:bodyPr>
            <a:normAutofit/>
          </a:bodyPr>
          <a:lstStyle/>
          <a:p>
            <a:r>
              <a:rPr lang="hr-HR" sz="2800" b="1" dirty="0" err="1" smtClean="0">
                <a:solidFill>
                  <a:srgbClr val="7030A0"/>
                </a:solidFill>
              </a:rPr>
              <a:t>Dr</a:t>
            </a:r>
            <a:r>
              <a:rPr lang="hr-HR" sz="2800" b="1" dirty="0" smtClean="0">
                <a:solidFill>
                  <a:srgbClr val="7030A0"/>
                </a:solidFill>
              </a:rPr>
              <a:t>. </a:t>
            </a:r>
            <a:r>
              <a:rPr lang="hr-HR" sz="2800" b="1" dirty="0" err="1" smtClean="0">
                <a:solidFill>
                  <a:srgbClr val="7030A0"/>
                </a:solidFill>
              </a:rPr>
              <a:t>sci</a:t>
            </a:r>
            <a:r>
              <a:rPr lang="hr-HR" sz="2800" b="1" dirty="0" smtClean="0">
                <a:solidFill>
                  <a:srgbClr val="7030A0"/>
                </a:solidFill>
              </a:rPr>
              <a:t> Robert Precali</a:t>
            </a:r>
            <a:endParaRPr lang="en-US" sz="28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11318"/>
          <a:stretch>
            <a:fillRect/>
          </a:stretch>
        </p:blipFill>
        <p:spPr bwMode="auto">
          <a:xfrm>
            <a:off x="0" y="0"/>
            <a:ext cx="9144000" cy="3429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znak-boja%20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24" y="2714620"/>
            <a:ext cx="995391" cy="99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643306" y="2857496"/>
            <a:ext cx="367060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SVEUČILIŠNI PREDDIPLOMSKI STUDIJ</a:t>
            </a:r>
            <a:endParaRPr kumimoji="0" lang="hr-HR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ZNANOST O MORU</a:t>
            </a:r>
            <a:r>
              <a: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070306" cy="6078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09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2831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9144001" cy="2834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6876256" cy="280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9144001" cy="278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39552" y="836712"/>
          <a:ext cx="7992888" cy="19562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5544616"/>
              </a:tblGrid>
              <a:tr h="362685">
                <a:tc>
                  <a:txBody>
                    <a:bodyPr/>
                    <a:lstStyle/>
                    <a:p>
                      <a:r>
                        <a:rPr lang="hr-HR" dirty="0" smtClean="0"/>
                        <a:t>Tip</a:t>
                      </a:r>
                      <a:r>
                        <a:rPr lang="hr-HR" baseline="0" dirty="0" smtClean="0"/>
                        <a:t> grafikona</a:t>
                      </a:r>
                      <a:endParaRPr lang="hr-H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Link</a:t>
                      </a:r>
                      <a:endParaRPr lang="hr-HR" dirty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err="1" smtClean="0"/>
                        <a:t>Chart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2"/>
                        </a:rPr>
                        <a:t>http://en.wikipedia.org/</a:t>
                      </a:r>
                      <a:r>
                        <a:rPr lang="hr-HR" dirty="0" err="1" smtClean="0">
                          <a:hlinkClick r:id="rId2"/>
                        </a:rPr>
                        <a:t>wiki</a:t>
                      </a:r>
                      <a:r>
                        <a:rPr lang="hr-HR" dirty="0" smtClean="0">
                          <a:hlinkClick r:id="rId2"/>
                        </a:rPr>
                        <a:t>/</a:t>
                      </a:r>
                      <a:r>
                        <a:rPr lang="hr-HR" dirty="0" err="1" smtClean="0">
                          <a:hlinkClick r:id="rId2"/>
                        </a:rPr>
                        <a:t>Chart</a:t>
                      </a:r>
                      <a:endParaRPr lang="hr-HR" dirty="0" smtClean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smtClean="0"/>
                        <a:t>Plot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3"/>
                        </a:rPr>
                        <a:t>http://en.wikipedia.org/</a:t>
                      </a:r>
                      <a:r>
                        <a:rPr lang="hr-HR" dirty="0" err="1" smtClean="0">
                          <a:hlinkClick r:id="rId3"/>
                        </a:rPr>
                        <a:t>wiki</a:t>
                      </a:r>
                      <a:r>
                        <a:rPr lang="hr-HR" dirty="0" smtClean="0">
                          <a:hlinkClick r:id="rId3"/>
                        </a:rPr>
                        <a:t>/Plot_(</a:t>
                      </a:r>
                      <a:r>
                        <a:rPr lang="hr-HR" dirty="0" err="1" smtClean="0">
                          <a:hlinkClick r:id="rId3"/>
                        </a:rPr>
                        <a:t>graphics</a:t>
                      </a:r>
                      <a:r>
                        <a:rPr lang="hr-HR" dirty="0" smtClean="0">
                          <a:hlinkClick r:id="rId3"/>
                        </a:rPr>
                        <a:t>)</a:t>
                      </a:r>
                      <a:endParaRPr lang="hr-HR" dirty="0" smtClean="0"/>
                    </a:p>
                  </a:txBody>
                  <a:tcPr/>
                </a:tc>
              </a:tr>
              <a:tr h="3626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err="1" smtClean="0"/>
                        <a:t>Diagram</a:t>
                      </a:r>
                      <a:endParaRPr lang="hr-H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4"/>
                        </a:rPr>
                        <a:t>http://en.wikipedia.org/</a:t>
                      </a:r>
                      <a:r>
                        <a:rPr lang="hr-HR" dirty="0" err="1" smtClean="0">
                          <a:hlinkClick r:id="rId4"/>
                        </a:rPr>
                        <a:t>wiki</a:t>
                      </a:r>
                      <a:r>
                        <a:rPr lang="hr-HR" dirty="0" smtClean="0">
                          <a:hlinkClick r:id="rId4"/>
                        </a:rPr>
                        <a:t>/</a:t>
                      </a:r>
                      <a:r>
                        <a:rPr lang="hr-HR" dirty="0" err="1" smtClean="0">
                          <a:hlinkClick r:id="rId4"/>
                        </a:rPr>
                        <a:t>Diagram</a:t>
                      </a:r>
                      <a:endParaRPr lang="hr-HR" dirty="0" smtClean="0"/>
                    </a:p>
                  </a:txBody>
                  <a:tcPr/>
                </a:tc>
              </a:tr>
              <a:tr h="4932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b="1" dirty="0" smtClean="0"/>
                        <a:t>Informacijska grafika</a:t>
                      </a:r>
                      <a:endParaRPr lang="hr-HR" dirty="0" smtClean="0"/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dirty="0" smtClean="0">
                          <a:hlinkClick r:id="rId5"/>
                        </a:rPr>
                        <a:t>http://hr.wikipedia.org/</a:t>
                      </a:r>
                      <a:r>
                        <a:rPr lang="hr-HR" dirty="0" err="1" smtClean="0">
                          <a:hlinkClick r:id="rId5"/>
                        </a:rPr>
                        <a:t>wiki</a:t>
                      </a:r>
                      <a:r>
                        <a:rPr lang="hr-HR" dirty="0" smtClean="0">
                          <a:hlinkClick r:id="rId5"/>
                        </a:rPr>
                        <a:t>/Informacijska_grafika</a:t>
                      </a:r>
                      <a:endParaRPr lang="hr-HR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0000" y="692696"/>
            <a:ext cx="82800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ZA KRAJ… </a:t>
            </a:r>
          </a:p>
          <a:p>
            <a:endParaRPr lang="hr-HR" dirty="0" smtClean="0"/>
          </a:p>
          <a:p>
            <a:r>
              <a:rPr lang="hr-HR" sz="3200" b="1" i="1" dirty="0" err="1" smtClean="0"/>
              <a:t>Tempora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mutantur</a:t>
            </a:r>
            <a:r>
              <a:rPr lang="hr-HR" sz="3200" b="1" i="1" dirty="0" smtClean="0"/>
              <a:t> nos et </a:t>
            </a:r>
            <a:r>
              <a:rPr lang="hr-HR" sz="3200" b="1" i="1" dirty="0" err="1" smtClean="0"/>
              <a:t>mutamur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in</a:t>
            </a:r>
            <a:r>
              <a:rPr lang="hr-HR" sz="3200" b="1" i="1" dirty="0" smtClean="0"/>
              <a:t> </a:t>
            </a:r>
            <a:r>
              <a:rPr lang="hr-HR" sz="3200" b="1" i="1" dirty="0" err="1" smtClean="0"/>
              <a:t>illis</a:t>
            </a:r>
            <a:r>
              <a:rPr lang="hr-HR" sz="3200" b="1" i="1" dirty="0" smtClean="0"/>
              <a:t>. </a:t>
            </a:r>
            <a:r>
              <a:rPr lang="hr-HR" sz="3200" dirty="0" smtClean="0"/>
              <a:t>Vremena se mijenjaju i mi se mijenjamo u njima.</a:t>
            </a:r>
          </a:p>
          <a:p>
            <a:endParaRPr lang="hr-HR" b="1" dirty="0" smtClean="0"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3861048"/>
            <a:ext cx="4104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b="1" dirty="0" smtClean="0"/>
              <a:t>O’TOOLEOV KOMENTAR MURPHYEVOG ZAKONA</a:t>
            </a:r>
          </a:p>
          <a:p>
            <a:r>
              <a:rPr lang="hr-HR" sz="2800" b="1" i="1" dirty="0" smtClean="0"/>
              <a:t>“Murphy je bio optimist.”</a:t>
            </a:r>
            <a:endParaRPr lang="hr-HR" sz="2800" b="1" i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996952"/>
            <a:ext cx="2520280" cy="356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00" y="260648"/>
            <a:ext cx="7672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b="1" dirty="0" smtClean="0"/>
              <a:t>Grafička obrada podataka</a:t>
            </a:r>
            <a:endParaRPr lang="en-US" sz="3200" b="1" dirty="0"/>
          </a:p>
        </p:txBody>
      </p:sp>
      <p:sp>
        <p:nvSpPr>
          <p:cNvPr id="3" name="Rectangle 2"/>
          <p:cNvSpPr/>
          <p:nvPr/>
        </p:nvSpPr>
        <p:spPr>
          <a:xfrm>
            <a:off x="360000" y="908720"/>
            <a:ext cx="8280000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hr-HR" sz="2400" b="1" dirty="0" smtClean="0"/>
              <a:t>Da bi razumjeli grafičku obradu podataka moramo znati što je graf, važno je ne </a:t>
            </a:r>
            <a:r>
              <a:rPr lang="hr-HR" sz="2400" b="1" dirty="0" err="1" smtClean="0"/>
              <a:t>poistovijetiti</a:t>
            </a:r>
            <a:r>
              <a:rPr lang="hr-HR" sz="2400" b="1" dirty="0" smtClean="0"/>
              <a:t> s grafom iz teorije grafova.</a:t>
            </a:r>
          </a:p>
          <a:p>
            <a:pPr algn="just">
              <a:spcBef>
                <a:spcPts val="600"/>
              </a:spcBef>
            </a:pP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Graf  - 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grafikon; grč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hr-HR" sz="2400" b="1" dirty="0" err="1" smtClean="0">
                <a:solidFill>
                  <a:schemeClr val="tx2">
                    <a:lumMod val="75000"/>
                  </a:schemeClr>
                </a:solidFill>
              </a:rPr>
              <a:t>graphě</a:t>
            </a:r>
            <a:r>
              <a:rPr lang="hr-HR" sz="2400" b="1" dirty="0" smtClean="0">
                <a:solidFill>
                  <a:schemeClr val="tx2">
                    <a:lumMod val="75000"/>
                  </a:schemeClr>
                </a:solidFill>
              </a:rPr>
              <a:t> - pismo  ; grafički prikaz; dijagram koji prikazuje odnos jedne promjenjive veličine prema drugoj</a:t>
            </a:r>
          </a:p>
          <a:p>
            <a:pPr algn="r"/>
            <a:r>
              <a:rPr lang="hr-HR" sz="1400" b="1" dirty="0" smtClean="0">
                <a:solidFill>
                  <a:schemeClr val="tx2"/>
                </a:solidFill>
              </a:rPr>
              <a:t>Anić i Goldstein, 1999. </a:t>
            </a:r>
            <a:r>
              <a:rPr lang="hr-HR" sz="1400" b="1" dirty="0" err="1" smtClean="0">
                <a:solidFill>
                  <a:schemeClr val="tx2"/>
                </a:solidFill>
              </a:rPr>
              <a:t>Riječnik</a:t>
            </a:r>
            <a:r>
              <a:rPr lang="hr-HR" sz="1400" b="1" dirty="0" smtClean="0">
                <a:solidFill>
                  <a:schemeClr val="tx2"/>
                </a:solidFill>
              </a:rPr>
              <a:t> </a:t>
            </a:r>
            <a:r>
              <a:rPr lang="hr-HR" sz="1400" b="1" dirty="0" smtClean="0">
                <a:solidFill>
                  <a:schemeClr val="tx2"/>
                </a:solidFill>
              </a:rPr>
              <a:t>stranih </a:t>
            </a:r>
            <a:r>
              <a:rPr lang="hr-HR" sz="1400" b="1" dirty="0" smtClean="0">
                <a:solidFill>
                  <a:schemeClr val="tx2"/>
                </a:solidFill>
              </a:rPr>
              <a:t>riječi, Novi </a:t>
            </a:r>
            <a:r>
              <a:rPr lang="hr-HR" sz="1400" b="1" dirty="0" err="1" smtClean="0">
                <a:solidFill>
                  <a:schemeClr val="tx2"/>
                </a:solidFill>
              </a:rPr>
              <a:t>liber</a:t>
            </a:r>
            <a:r>
              <a:rPr lang="hr-HR" sz="1400" b="1" dirty="0" smtClean="0">
                <a:solidFill>
                  <a:schemeClr val="tx2"/>
                </a:solidFill>
              </a:rPr>
              <a:t>, Zagreb</a:t>
            </a:r>
          </a:p>
        </p:txBody>
      </p:sp>
      <p:pic>
        <p:nvPicPr>
          <p:cNvPr id="7" name="Picture 6" descr="u143926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6216" y="4365104"/>
            <a:ext cx="2267322" cy="22673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0000" y="2996952"/>
            <a:ext cx="828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A </a:t>
            </a:r>
            <a:r>
              <a:rPr lang="en-US" sz="2000" b="1" dirty="0" smtClean="0"/>
              <a:t>chart</a:t>
            </a:r>
            <a:r>
              <a:rPr lang="en-US" sz="2000" dirty="0" smtClean="0"/>
              <a:t> is a graphical representation of data, in which "the data is represented by symbols, such as bars in a bar chart, lines in a line chart, or slices in a pie chart".</a:t>
            </a:r>
            <a:r>
              <a:rPr lang="hr-HR" sz="2000" baseline="30000" dirty="0" smtClean="0"/>
              <a:t> </a:t>
            </a:r>
            <a:r>
              <a:rPr lang="en-US" sz="2000" dirty="0" smtClean="0"/>
              <a:t>A chart can represent tabular numeric data, functions or some kinds of qualitative structures.</a:t>
            </a:r>
            <a:endParaRPr lang="hr-HR" sz="2000" dirty="0"/>
          </a:p>
        </p:txBody>
      </p:sp>
      <p:sp>
        <p:nvSpPr>
          <p:cNvPr id="9" name="Rectangle 8"/>
          <p:cNvSpPr/>
          <p:nvPr/>
        </p:nvSpPr>
        <p:spPr>
          <a:xfrm>
            <a:off x="360000" y="4509120"/>
            <a:ext cx="576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A </a:t>
            </a:r>
            <a:r>
              <a:rPr lang="en-US" sz="2000" b="1" dirty="0" smtClean="0"/>
              <a:t>plot</a:t>
            </a:r>
            <a:r>
              <a:rPr lang="en-US" sz="2000" dirty="0" smtClean="0"/>
              <a:t> is a graphical technique for presenting a data set drawn by hand or produced by a mechanical or electronic plotter. It is a graph depicting the relationship between two or more variables used, for instance, in visualizing scientific data</a:t>
            </a:r>
            <a:endParaRPr lang="hr-HR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0000" y="476672"/>
            <a:ext cx="8280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A </a:t>
            </a:r>
            <a:r>
              <a:rPr lang="en-US" sz="2000" b="1" dirty="0" smtClean="0"/>
              <a:t>diagram</a:t>
            </a:r>
            <a:r>
              <a:rPr lang="en-US" sz="2000" dirty="0" smtClean="0"/>
              <a:t> is a two-dimensional geometric symbolic representation of information according to some visualization technique. Sometimes, the technique uses a three-dimensional visualization which is then projected onto the two-dimensional surface. The word </a:t>
            </a:r>
            <a:r>
              <a:rPr lang="en-US" sz="2000" i="1" dirty="0" smtClean="0"/>
              <a:t>graph</a:t>
            </a:r>
            <a:r>
              <a:rPr lang="en-US" sz="2000" dirty="0" smtClean="0"/>
              <a:t> is sometimes used as a synonym for diagram</a:t>
            </a:r>
            <a:r>
              <a:rPr lang="en-US" dirty="0" smtClean="0"/>
              <a:t>.</a:t>
            </a:r>
            <a:endParaRPr lang="hr-HR" dirty="0"/>
          </a:p>
        </p:txBody>
      </p:sp>
      <p:sp>
        <p:nvSpPr>
          <p:cNvPr id="5" name="Rectangle 4"/>
          <p:cNvSpPr/>
          <p:nvPr/>
        </p:nvSpPr>
        <p:spPr>
          <a:xfrm>
            <a:off x="360000" y="2276872"/>
            <a:ext cx="828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2000" b="1" dirty="0" smtClean="0"/>
              <a:t>Informacijska grafika ili infografika</a:t>
            </a:r>
            <a:r>
              <a:rPr lang="vi-VN" sz="2000" dirty="0" smtClean="0"/>
              <a:t> je vizualna prezentacija informacija, podataka ili znanja. Takva grafika se koristi kada je potrebno da se kompleksne informacije objasne brzo i jasno, primjerice u znakovima, mapama, novinarstvu, tehničkom pisanju i obrazovanju. Također je opsežno koristi kao alat informatički stručnjaci, matematičari i statističari kako bi olakšali proces razvitka konceptualne informacije.</a:t>
            </a:r>
            <a:endParaRPr lang="hr-HR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060848"/>
            <a:ext cx="5652628" cy="444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60000" y="18864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dirty="0" smtClean="0"/>
              <a:t>1972. Lansiran</a:t>
            </a:r>
            <a:r>
              <a:rPr lang="hr-HR" dirty="0" smtClean="0"/>
              <a:t>a je</a:t>
            </a:r>
            <a:r>
              <a:rPr lang="vi-VN" dirty="0" smtClean="0"/>
              <a:t> Pioneer 10 sonda s „</a:t>
            </a:r>
            <a:r>
              <a:rPr lang="vi-VN" i="1" dirty="0" smtClean="0"/>
              <a:t>Pioneer Plaque</a:t>
            </a:r>
            <a:r>
              <a:rPr lang="vi-VN" dirty="0" smtClean="0"/>
              <a:t>“ tj. plaketom. Na plaketi su bili crteži informacijske grafike koja je neka vrsta međuzvjezdane poruke u boci, dizajnirana od strane Carla Sagana i Franka Drakea. Poruka je jedinstvena po tome što je namijenjena da bude razumljiva izvanzemaljskim bićima koji ne dijele zajednički jezik s ljudima. Prikazuje sliku čovjeka i žene koji stoje ispred pojednostavljene siluete sonde, kako bi se dao osjećaj razmjera.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820472" cy="3460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92696"/>
            <a:ext cx="9094709" cy="541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8879563" cy="5914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3525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66788"/>
            <a:ext cx="9144000" cy="349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418</Words>
  <Application>Microsoft Office PowerPoint</Application>
  <PresentationFormat>On-screen Show (4:3)</PresentationFormat>
  <Paragraphs>28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Obrada oceanoloških podataka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Institut Ruđer Bošković</cp:lastModifiedBy>
  <cp:revision>223</cp:revision>
  <dcterms:created xsi:type="dcterms:W3CDTF">2008-12-15T21:45:17Z</dcterms:created>
  <dcterms:modified xsi:type="dcterms:W3CDTF">2010-12-09T13:53:19Z</dcterms:modified>
</cp:coreProperties>
</file>