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20" r:id="rId3"/>
    <p:sldId id="321" r:id="rId4"/>
    <p:sldId id="322" r:id="rId5"/>
    <p:sldId id="323" r:id="rId6"/>
    <p:sldId id="315" r:id="rId7"/>
    <p:sldId id="316" r:id="rId8"/>
    <p:sldId id="317" r:id="rId9"/>
    <p:sldId id="327" r:id="rId10"/>
    <p:sldId id="325" r:id="rId11"/>
    <p:sldId id="324" r:id="rId12"/>
    <p:sldId id="268" r:id="rId13"/>
    <p:sldId id="326" r:id="rId14"/>
    <p:sldId id="30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44" autoAdjust="0"/>
    <p:restoredTop sz="94660"/>
  </p:normalViewPr>
  <p:slideViewPr>
    <p:cSldViewPr>
      <p:cViewPr varScale="1">
        <p:scale>
          <a:sx n="82" d="100"/>
          <a:sy n="82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16.12.2010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30DC89-D428-4AD8-858C-BD86B2322BC6}" type="slidenum">
              <a:rPr lang="hr-HR" smtClean="0"/>
              <a:pPr/>
              <a:t>11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12/16/2010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OOP_P08/McGill78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ot_(graphics)" TargetMode="External"/><Relationship Id="rId2" Type="http://schemas.openxmlformats.org/officeDocument/2006/relationships/hyperlink" Target="http://en.wikipedia.org/wiki/Chart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hr.wikipedia.org/wiki/Informacijska_grafika" TargetMode="External"/><Relationship Id="rId4" Type="http://schemas.openxmlformats.org/officeDocument/2006/relationships/hyperlink" Target="http://en.wikipedia.org/wiki/Diagra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00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err="1" smtClean="0"/>
              <a:t>Box</a:t>
            </a:r>
            <a:r>
              <a:rPr lang="hr-HR" sz="3200" b="1" dirty="0" smtClean="0"/>
              <a:t> Plot</a:t>
            </a:r>
            <a:endParaRPr lang="en-US" sz="3200" b="1" dirty="0"/>
          </a:p>
        </p:txBody>
      </p:sp>
      <p:sp>
        <p:nvSpPr>
          <p:cNvPr id="4" name="Rectangle 3"/>
          <p:cNvSpPr/>
          <p:nvPr/>
        </p:nvSpPr>
        <p:spPr>
          <a:xfrm>
            <a:off x="360000" y="980728"/>
            <a:ext cx="8280000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In descriptive statistics, a </a:t>
            </a:r>
            <a:r>
              <a:rPr lang="en-US" sz="2000" b="1" dirty="0" smtClean="0"/>
              <a:t>box plot</a:t>
            </a:r>
            <a:r>
              <a:rPr lang="en-US" sz="2000" dirty="0" smtClean="0"/>
              <a:t> or </a:t>
            </a:r>
            <a:r>
              <a:rPr lang="en-US" sz="2000" b="1" dirty="0" err="1" smtClean="0"/>
              <a:t>boxplot</a:t>
            </a:r>
            <a:r>
              <a:rPr lang="en-US" sz="2000" dirty="0" smtClean="0"/>
              <a:t> (also known as a </a:t>
            </a:r>
            <a:r>
              <a:rPr lang="en-US" sz="2000" b="1" dirty="0" smtClean="0"/>
              <a:t>box-and-whisker diagram</a:t>
            </a:r>
            <a:r>
              <a:rPr lang="en-US" sz="2000" dirty="0" smtClean="0"/>
              <a:t> or </a:t>
            </a:r>
            <a:r>
              <a:rPr lang="en-US" sz="2000" b="1" dirty="0" smtClean="0"/>
              <a:t>plot</a:t>
            </a:r>
            <a:r>
              <a:rPr lang="en-US" sz="2000" dirty="0" smtClean="0"/>
              <a:t>) is a convenient way of graphically depicting groups of numerical data through their five-number summaries: the smallest observation (sample minimum), lower quartile (Q1), median (Q2), upper quartile (Q3), and largest observation (sample maximum). A </a:t>
            </a:r>
            <a:r>
              <a:rPr lang="en-US" sz="2000" dirty="0" err="1" smtClean="0"/>
              <a:t>boxplot</a:t>
            </a:r>
            <a:r>
              <a:rPr lang="en-US" sz="2000" dirty="0" smtClean="0"/>
              <a:t> may also indicate which observations, if any, might be considered outliers.</a:t>
            </a:r>
          </a:p>
          <a:p>
            <a:pPr algn="just">
              <a:spcBef>
                <a:spcPts val="600"/>
              </a:spcBef>
            </a:pPr>
            <a:r>
              <a:rPr lang="en-US" sz="2000" dirty="0" err="1" smtClean="0"/>
              <a:t>Boxplots</a:t>
            </a:r>
            <a:r>
              <a:rPr lang="en-US" sz="2000" dirty="0" smtClean="0"/>
              <a:t> display differences between populations without making any assumptions of the underlying statistical distribution: they are non-parametric. The </a:t>
            </a:r>
            <a:r>
              <a:rPr lang="en-US" sz="2000" dirty="0" err="1" smtClean="0"/>
              <a:t>spacings</a:t>
            </a:r>
            <a:r>
              <a:rPr lang="en-US" sz="2000" dirty="0" smtClean="0"/>
              <a:t> between the different parts of the box help indicate the degree of dispersion (spread) and skewness in the data, and identify outliers. </a:t>
            </a:r>
            <a:r>
              <a:rPr lang="en-US" sz="2000" dirty="0" err="1" smtClean="0"/>
              <a:t>Boxplots</a:t>
            </a:r>
            <a:r>
              <a:rPr lang="en-US" sz="2000" dirty="0" smtClean="0"/>
              <a:t> can be drawn either horizontally or vertically.</a:t>
            </a:r>
            <a:endParaRPr lang="en-US" sz="2000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5536" y="5373216"/>
            <a:ext cx="74168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Tukey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John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(1977),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Exploratory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Data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Analysis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Addison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Wesley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60648"/>
            <a:ext cx="54959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5954797"/>
            <a:ext cx="8640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Robert McGill; John W.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Tukey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; Wayne A. Larsen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The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 American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Statistician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, Vol. 32, No. 1. (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Feb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., 1978),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pp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  <a:hlinkClick r:id="rId4" action="ppaction://hlinkfile"/>
              </a:rPr>
              <a:t>. 12-16.</a:t>
            </a:r>
            <a:endParaRPr lang="hr-HR" b="1" dirty="0" err="1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00" y="692696"/>
            <a:ext cx="8280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hr-HR" sz="3200" b="1" i="1" dirty="0" smtClean="0"/>
              <a:t>Se </a:t>
            </a:r>
            <a:r>
              <a:rPr lang="hr-HR" sz="3200" b="1" i="1" dirty="0" err="1" smtClean="0"/>
              <a:t>ipsum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vincere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pulcherrima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res</a:t>
            </a:r>
            <a:r>
              <a:rPr lang="hr-HR" sz="3200" b="1" i="1" dirty="0" smtClean="0"/>
              <a:t> est. </a:t>
            </a:r>
          </a:p>
          <a:p>
            <a:r>
              <a:rPr lang="hr-HR" sz="3200" dirty="0" smtClean="0"/>
              <a:t>Najdivnija je stvar pobijediti sama sebe.</a:t>
            </a:r>
            <a:br>
              <a:rPr lang="hr-HR" sz="3200" dirty="0" smtClean="0"/>
            </a:br>
            <a:endParaRPr lang="hr-HR" sz="3200" dirty="0" smtClean="0"/>
          </a:p>
          <a:p>
            <a:endParaRPr lang="hr-HR" b="1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3861048"/>
            <a:ext cx="45365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KVANTNI OBLIK MURPHYEVOG ZAKONA</a:t>
            </a:r>
          </a:p>
          <a:p>
            <a:r>
              <a:rPr lang="hr-HR" sz="2800" b="1" i="1" dirty="0" smtClean="0"/>
              <a:t>“Sve ide naopako odjednom.”</a:t>
            </a:r>
            <a:endParaRPr lang="hr-HR" sz="2800" b="1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41373" y="3501008"/>
            <a:ext cx="37332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9552" y="836712"/>
          <a:ext cx="7992888" cy="1956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5544616"/>
              </a:tblGrid>
              <a:tr h="362685">
                <a:tc>
                  <a:txBody>
                    <a:bodyPr/>
                    <a:lstStyle/>
                    <a:p>
                      <a:r>
                        <a:rPr lang="hr-HR" dirty="0" smtClean="0"/>
                        <a:t>Tip</a:t>
                      </a:r>
                      <a:r>
                        <a:rPr lang="hr-HR" baseline="0" dirty="0" smtClean="0"/>
                        <a:t> grafikona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Link</a:t>
                      </a:r>
                      <a:endParaRPr lang="hr-HR" dirty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err="1" smtClean="0"/>
                        <a:t>Chart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2"/>
                        </a:rPr>
                        <a:t>http://en.wikipedia.org/</a:t>
                      </a:r>
                      <a:r>
                        <a:rPr lang="hr-HR" dirty="0" err="1" smtClean="0">
                          <a:hlinkClick r:id="rId2"/>
                        </a:rPr>
                        <a:t>wiki</a:t>
                      </a:r>
                      <a:r>
                        <a:rPr lang="hr-HR" dirty="0" smtClean="0">
                          <a:hlinkClick r:id="rId2"/>
                        </a:rPr>
                        <a:t>/</a:t>
                      </a:r>
                      <a:r>
                        <a:rPr lang="hr-HR" dirty="0" err="1" smtClean="0">
                          <a:hlinkClick r:id="rId2"/>
                        </a:rPr>
                        <a:t>Chart</a:t>
                      </a:r>
                      <a:endParaRPr lang="hr-HR" dirty="0" smtClean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smtClean="0"/>
                        <a:t>Plot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3"/>
                        </a:rPr>
                        <a:t>http://en.wikipedia.org/</a:t>
                      </a:r>
                      <a:r>
                        <a:rPr lang="hr-HR" dirty="0" err="1" smtClean="0">
                          <a:hlinkClick r:id="rId3"/>
                        </a:rPr>
                        <a:t>wiki</a:t>
                      </a:r>
                      <a:r>
                        <a:rPr lang="hr-HR" dirty="0" smtClean="0">
                          <a:hlinkClick r:id="rId3"/>
                        </a:rPr>
                        <a:t>/Plot_(</a:t>
                      </a:r>
                      <a:r>
                        <a:rPr lang="hr-HR" dirty="0" err="1" smtClean="0">
                          <a:hlinkClick r:id="rId3"/>
                        </a:rPr>
                        <a:t>graphics</a:t>
                      </a:r>
                      <a:r>
                        <a:rPr lang="hr-HR" dirty="0" smtClean="0">
                          <a:hlinkClick r:id="rId3"/>
                        </a:rPr>
                        <a:t>)</a:t>
                      </a:r>
                      <a:endParaRPr lang="hr-HR" dirty="0" smtClean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err="1" smtClean="0"/>
                        <a:t>Diagram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4"/>
                        </a:rPr>
                        <a:t>http://en.wikipedia.org/</a:t>
                      </a:r>
                      <a:r>
                        <a:rPr lang="hr-HR" dirty="0" err="1" smtClean="0">
                          <a:hlinkClick r:id="rId4"/>
                        </a:rPr>
                        <a:t>wiki</a:t>
                      </a:r>
                      <a:r>
                        <a:rPr lang="hr-HR" dirty="0" smtClean="0">
                          <a:hlinkClick r:id="rId4"/>
                        </a:rPr>
                        <a:t>/</a:t>
                      </a:r>
                      <a:r>
                        <a:rPr lang="hr-HR" dirty="0" err="1" smtClean="0">
                          <a:hlinkClick r:id="rId4"/>
                        </a:rPr>
                        <a:t>Diagram</a:t>
                      </a:r>
                      <a:endParaRPr lang="hr-HR" dirty="0" smtClean="0"/>
                    </a:p>
                  </a:txBody>
                  <a:tcPr/>
                </a:tc>
              </a:tr>
              <a:tr h="493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smtClean="0"/>
                        <a:t>Informacijska grafika</a:t>
                      </a:r>
                      <a:endParaRPr lang="hr-HR" dirty="0" smtClean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5"/>
                        </a:rPr>
                        <a:t>http://hr.wikipedia.org/</a:t>
                      </a:r>
                      <a:r>
                        <a:rPr lang="hr-HR" dirty="0" err="1" smtClean="0">
                          <a:hlinkClick r:id="rId5"/>
                        </a:rPr>
                        <a:t>wiki</a:t>
                      </a:r>
                      <a:r>
                        <a:rPr lang="hr-HR" dirty="0" smtClean="0">
                          <a:hlinkClick r:id="rId5"/>
                        </a:rPr>
                        <a:t>/Informacijska_grafika</a:t>
                      </a:r>
                      <a:endParaRPr lang="hr-HR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00" y="900000"/>
            <a:ext cx="828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/>
              <a:t>Tri popularna pristupa analizi podataka su: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   1. Klasičan</a:t>
            </a:r>
            <a:br>
              <a:rPr lang="hr-HR" sz="2000" b="1" dirty="0" smtClean="0"/>
            </a:br>
            <a:r>
              <a:rPr lang="hr-HR" sz="2000" b="1" dirty="0" smtClean="0"/>
              <a:t>   2. Istraživački (</a:t>
            </a:r>
            <a:r>
              <a:rPr lang="en-US" sz="2000" b="1" dirty="0" smtClean="0"/>
              <a:t>Exploratory Data Analysis</a:t>
            </a:r>
            <a:r>
              <a:rPr lang="hr-HR" sz="2000" b="1" dirty="0" smtClean="0"/>
              <a:t> - EDA)</a:t>
            </a:r>
            <a:br>
              <a:rPr lang="hr-HR" sz="2000" b="1" dirty="0" smtClean="0"/>
            </a:br>
            <a:r>
              <a:rPr lang="hr-HR" sz="2000" b="1" dirty="0" smtClean="0"/>
              <a:t>   3. </a:t>
            </a:r>
            <a:r>
              <a:rPr lang="hr-HR" sz="2000" b="1" dirty="0" err="1" smtClean="0"/>
              <a:t>Bayesov</a:t>
            </a:r>
            <a:endParaRPr lang="hr-HR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60000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Analiza podataka</a:t>
            </a:r>
            <a:endParaRPr lang="en-US" sz="3200" b="1" dirty="0"/>
          </a:p>
        </p:txBody>
      </p:sp>
      <p:pic>
        <p:nvPicPr>
          <p:cNvPr id="4" name="Picture 3" descr="T.Bay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852936"/>
            <a:ext cx="1800200" cy="23318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5301208"/>
            <a:ext cx="2448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600" b="1" dirty="0" err="1" smtClean="0"/>
              <a:t>Thomas</a:t>
            </a:r>
            <a:r>
              <a:rPr lang="hr-HR" sz="1600" b="1" dirty="0" smtClean="0"/>
              <a:t> Bayes </a:t>
            </a:r>
            <a:r>
              <a:rPr lang="hr-HR" sz="1600" dirty="0" smtClean="0"/>
              <a:t>(1702-1761)</a:t>
            </a:r>
          </a:p>
          <a:p>
            <a:r>
              <a:rPr lang="hr-HR" sz="1600" dirty="0" err="1" smtClean="0"/>
              <a:t>Bayesov</a:t>
            </a:r>
            <a:r>
              <a:rPr lang="hr-HR" sz="1600" dirty="0" smtClean="0"/>
              <a:t> teorem</a:t>
            </a:r>
            <a:endParaRPr lang="hr-HR" sz="1600" dirty="0"/>
          </a:p>
        </p:txBody>
      </p:sp>
      <p:sp>
        <p:nvSpPr>
          <p:cNvPr id="6" name="Rectangle 5"/>
          <p:cNvSpPr/>
          <p:nvPr/>
        </p:nvSpPr>
        <p:spPr>
          <a:xfrm>
            <a:off x="6407696" y="3933056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John Wilder </a:t>
            </a:r>
            <a:r>
              <a:rPr lang="en-US" sz="1400" b="1" dirty="0" err="1" smtClean="0"/>
              <a:t>Tukey</a:t>
            </a:r>
            <a:r>
              <a:rPr lang="en-US" sz="1400" dirty="0" smtClean="0"/>
              <a:t> (1915 –2000)</a:t>
            </a:r>
            <a:endParaRPr lang="hr-HR" sz="1400" dirty="0" smtClean="0"/>
          </a:p>
          <a:p>
            <a:r>
              <a:rPr lang="en-US" sz="1400" dirty="0" smtClean="0"/>
              <a:t> </a:t>
            </a:r>
            <a:r>
              <a:rPr lang="en-US" sz="1400" dirty="0" err="1" smtClean="0"/>
              <a:t>Ameri</a:t>
            </a:r>
            <a:r>
              <a:rPr lang="hr-HR" sz="1400" dirty="0" err="1" smtClean="0"/>
              <a:t>čki</a:t>
            </a:r>
            <a:r>
              <a:rPr lang="en-US" sz="1400" dirty="0" smtClean="0"/>
              <a:t> </a:t>
            </a:r>
            <a:r>
              <a:rPr lang="en-US" sz="1400" dirty="0" err="1" smtClean="0"/>
              <a:t>statisti</a:t>
            </a:r>
            <a:r>
              <a:rPr lang="hr-HR" sz="1400" dirty="0" smtClean="0"/>
              <a:t>čar</a:t>
            </a:r>
            <a:endParaRPr lang="hr-HR" sz="1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2032" y="1268760"/>
            <a:ext cx="2138323" cy="2601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00" y="360000"/>
            <a:ext cx="84604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/>
              <a:t>Sva tri postupka započinju postavljanjem općeg znanstvenog problema a završavaju znanstveno utemeljenim zaključcima. Razlika je u slijedu i usredotočenosti pojedinih međukoraka.</a:t>
            </a:r>
          </a:p>
          <a:p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Klasična analiza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      Problem =&gt; Podaci =&gt; Model =&gt; Analiza =&gt; Zaključci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Istraživačka -EDA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      Problem =&gt; Podaci =&gt; Analiza =&gt; Model =&gt; Zaključci</a:t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err="1" smtClean="0"/>
              <a:t>Bayesova</a:t>
            </a: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/>
            </a:r>
            <a:br>
              <a:rPr lang="hr-HR" sz="2000" b="1" dirty="0" smtClean="0"/>
            </a:br>
            <a:r>
              <a:rPr lang="hr-HR" sz="2000" b="1" dirty="0" smtClean="0"/>
              <a:t>      Problem =&gt; Podaci =&gt; Model =&gt; </a:t>
            </a:r>
            <a:r>
              <a:rPr lang="hr-HR" sz="2000" b="1" i="1" dirty="0" smtClean="0"/>
              <a:t>A priori</a:t>
            </a:r>
            <a:r>
              <a:rPr lang="hr-HR" sz="2000" b="1" dirty="0" smtClean="0"/>
              <a:t> distribucija =&gt; Analiza =&gt; Zaključci</a:t>
            </a:r>
            <a:endParaRPr lang="hr-HR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0000" y="360000"/>
            <a:ext cx="828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000" b="1" dirty="0" smtClean="0"/>
              <a:t>Kod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klasične</a:t>
            </a:r>
            <a:r>
              <a:rPr lang="hr-HR" sz="2000" b="1" dirty="0" smtClean="0"/>
              <a:t> analize, prikupljanju podataka slijedi odabir modela (normalnost, linearnost, </a:t>
            </a:r>
            <a:r>
              <a:rPr lang="hr-HR" sz="2000" b="1" dirty="0" err="1" smtClean="0"/>
              <a:t>itd</a:t>
            </a:r>
            <a:r>
              <a:rPr lang="hr-HR" sz="2000" b="1" dirty="0" smtClean="0"/>
              <a:t>.) a analiza, procjena i testiranje koje slijedi usredotočeni su na parametre modela.</a:t>
            </a:r>
            <a:endParaRPr lang="hr-HR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360000" y="1628800"/>
            <a:ext cx="8280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000" b="1" dirty="0" smtClean="0"/>
              <a:t>Kod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istraživačke</a:t>
            </a:r>
            <a:r>
              <a:rPr lang="hr-HR" sz="2000" b="1" dirty="0" smtClean="0"/>
              <a:t> analize (EDA), prikupljanju podataka ne slijedi odabir modela nego analiza s ciljem odabira najpogodnijeg modela</a:t>
            </a:r>
          </a:p>
        </p:txBody>
      </p:sp>
      <p:sp>
        <p:nvSpPr>
          <p:cNvPr id="6" name="Rectangle 5"/>
          <p:cNvSpPr/>
          <p:nvPr/>
        </p:nvSpPr>
        <p:spPr>
          <a:xfrm>
            <a:off x="360000" y="2636912"/>
            <a:ext cx="8280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000" b="1" dirty="0" smtClean="0"/>
              <a:t>Kod </a:t>
            </a:r>
            <a:r>
              <a:rPr lang="hr-HR" sz="2400" b="1" dirty="0" err="1" smtClean="0">
                <a:solidFill>
                  <a:schemeClr val="tx2">
                    <a:lumMod val="75000"/>
                  </a:schemeClr>
                </a:solidFill>
              </a:rPr>
              <a:t>Bayesove</a:t>
            </a:r>
            <a:r>
              <a:rPr lang="hr-HR" sz="2000" b="1" dirty="0" smtClean="0"/>
              <a:t> analize, analitičar pokušava uključiti znanstvene postavke u analizu namećući podatke neovisne o distribuciji parametra izabranog modela formalno kombiniranjem a priori statistički pretpostavljenih postavki (</a:t>
            </a:r>
            <a:r>
              <a:rPr lang="hr-HR" sz="2000" b="1" dirty="0" err="1" smtClean="0"/>
              <a:t>statistical</a:t>
            </a:r>
            <a:r>
              <a:rPr lang="hr-HR" sz="2000" b="1" dirty="0" smtClean="0"/>
              <a:t> </a:t>
            </a:r>
            <a:r>
              <a:rPr lang="hr-HR" sz="2000" b="1" dirty="0" err="1" smtClean="0"/>
              <a:t>inference</a:t>
            </a:r>
            <a:r>
              <a:rPr lang="hr-HR" sz="2000" b="1" dirty="0" smtClean="0"/>
              <a:t>) i prikupljenih podataka da se zajednički ispitaju parametri modela.</a:t>
            </a:r>
          </a:p>
        </p:txBody>
      </p:sp>
      <p:sp>
        <p:nvSpPr>
          <p:cNvPr id="7" name="Rectangle 6"/>
          <p:cNvSpPr/>
          <p:nvPr/>
        </p:nvSpPr>
        <p:spPr>
          <a:xfrm>
            <a:off x="395536" y="4509120"/>
            <a:ext cx="8280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000" b="1" dirty="0" smtClean="0"/>
              <a:t>U realnosti je analiza podataka kombinacija više vrsta analiza.</a:t>
            </a:r>
          </a:p>
        </p:txBody>
      </p:sp>
      <p:sp>
        <p:nvSpPr>
          <p:cNvPr id="8" name="Rectangle 7"/>
          <p:cNvSpPr/>
          <p:nvPr/>
        </p:nvSpPr>
        <p:spPr>
          <a:xfrm>
            <a:off x="395536" y="5733256"/>
            <a:ext cx="8496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err="1" smtClean="0">
                <a:solidFill>
                  <a:schemeClr val="tx2">
                    <a:lumMod val="75000"/>
                  </a:schemeClr>
                </a:solidFill>
              </a:rPr>
              <a:t>statistical</a:t>
            </a:r>
            <a:r>
              <a:rPr lang="hr-HR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sz="2000" b="1" dirty="0" err="1" smtClean="0">
                <a:solidFill>
                  <a:schemeClr val="tx2">
                    <a:lumMod val="75000"/>
                  </a:schemeClr>
                </a:solidFill>
              </a:rPr>
              <a:t>inference</a:t>
            </a:r>
            <a:r>
              <a:rPr lang="hr-HR" sz="2000" b="1" dirty="0" smtClean="0">
                <a:solidFill>
                  <a:schemeClr val="tx2">
                    <a:lumMod val="75000"/>
                  </a:schemeClr>
                </a:solidFill>
              </a:rPr>
              <a:t>  - t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he process of reaching conclusions concerning a population upon the basis of random samplings. </a:t>
            </a:r>
            <a:endParaRPr lang="hr-HR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eneral-Data-Analysis-Appr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55910"/>
            <a:ext cx="7085586" cy="644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00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EDA – grafički primjer </a:t>
            </a:r>
            <a:endParaRPr lang="en-US" sz="3200" b="1" dirty="0"/>
          </a:p>
        </p:txBody>
      </p:sp>
      <p:pic>
        <p:nvPicPr>
          <p:cNvPr id="3" name="Picture 2" descr="s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438095" cy="2066667"/>
          </a:xfrm>
          <a:prstGeom prst="rect">
            <a:avLst/>
          </a:prstGeom>
        </p:spPr>
      </p:pic>
      <p:pic>
        <p:nvPicPr>
          <p:cNvPr id="4" name="Picture 3" descr="s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052736"/>
            <a:ext cx="5009524" cy="27714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56612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Anscombe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Francis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(1973),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Graphs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in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Statistical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Analysis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The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 American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Statistician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hr-HR" b="1" dirty="0" err="1" smtClean="0">
                <a:solidFill>
                  <a:schemeClr val="tx2">
                    <a:lumMod val="75000"/>
                  </a:schemeClr>
                </a:solidFill>
              </a:rPr>
              <a:t>pp</a:t>
            </a:r>
            <a:r>
              <a:rPr lang="hr-HR" b="1" dirty="0" smtClean="0">
                <a:solidFill>
                  <a:schemeClr val="tx2">
                    <a:lumMod val="75000"/>
                  </a:schemeClr>
                </a:solidFill>
              </a:rPr>
              <a:t>. 195-199.</a:t>
            </a:r>
            <a:endParaRPr lang="hr-HR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5466667" cy="3542857"/>
          </a:xfrm>
          <a:prstGeom prst="rect">
            <a:avLst/>
          </a:prstGeom>
        </p:spPr>
      </p:pic>
      <p:pic>
        <p:nvPicPr>
          <p:cNvPr id="5" name="Picture 4" descr="s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573016"/>
            <a:ext cx="4342857" cy="307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4190476" cy="2114286"/>
          </a:xfrm>
          <a:prstGeom prst="rect">
            <a:avLst/>
          </a:prstGeom>
        </p:spPr>
      </p:pic>
      <p:pic>
        <p:nvPicPr>
          <p:cNvPr id="4" name="Picture 3" descr="s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4476" y="2348880"/>
            <a:ext cx="5009524" cy="2161905"/>
          </a:xfrm>
          <a:prstGeom prst="rect">
            <a:avLst/>
          </a:prstGeom>
        </p:spPr>
      </p:pic>
      <p:pic>
        <p:nvPicPr>
          <p:cNvPr id="2" name="Picture 1" descr="s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861048"/>
            <a:ext cx="5180953" cy="23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4244" y="3501008"/>
            <a:ext cx="7010122" cy="3096344"/>
          </a:xfrm>
          <a:prstGeom prst="rect">
            <a:avLst/>
          </a:prstGeom>
        </p:spPr>
      </p:pic>
      <p:pic>
        <p:nvPicPr>
          <p:cNvPr id="3" name="Picture 2" descr="s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117" y="188640"/>
            <a:ext cx="5962262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440</Words>
  <Application>Microsoft Office PowerPoint</Application>
  <PresentationFormat>On-screen Show (4:3)</PresentationFormat>
  <Paragraphs>41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249</cp:revision>
  <dcterms:created xsi:type="dcterms:W3CDTF">2008-12-15T21:45:17Z</dcterms:created>
  <dcterms:modified xsi:type="dcterms:W3CDTF">2010-12-16T09:10:20Z</dcterms:modified>
</cp:coreProperties>
</file>