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303" r:id="rId3"/>
    <p:sldId id="304" r:id="rId4"/>
    <p:sldId id="305" r:id="rId5"/>
    <p:sldId id="308" r:id="rId6"/>
    <p:sldId id="318" r:id="rId7"/>
    <p:sldId id="310" r:id="rId8"/>
    <p:sldId id="311" r:id="rId9"/>
    <p:sldId id="312" r:id="rId10"/>
    <p:sldId id="313" r:id="rId11"/>
    <p:sldId id="307" r:id="rId12"/>
    <p:sldId id="301" r:id="rId13"/>
    <p:sldId id="315" r:id="rId14"/>
    <p:sldId id="316" r:id="rId15"/>
    <p:sldId id="317" r:id="rId16"/>
    <p:sldId id="309" r:id="rId17"/>
    <p:sldId id="319" r:id="rId18"/>
  </p:sldIdLst>
  <p:sldSz cx="9144000" cy="6858000" type="screen4x3"/>
  <p:notesSz cx="6858000" cy="9144000"/>
  <p:defaultTextStyle>
    <a:defPPr>
      <a:defRPr lang="hr-H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E3FF"/>
    <a:srgbClr val="33CC33"/>
    <a:srgbClr val="FF9900"/>
    <a:srgbClr val="00CCFF"/>
    <a:srgbClr val="FFFF00"/>
    <a:srgbClr val="FF0000"/>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7" autoAdjust="0"/>
    <p:restoredTop sz="94660"/>
  </p:normalViewPr>
  <p:slideViewPr>
    <p:cSldViewPr showGuides="1">
      <p:cViewPr varScale="1">
        <p:scale>
          <a:sx n="72" d="100"/>
          <a:sy n="72" d="100"/>
        </p:scale>
        <p:origin x="118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hr-H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08B02969-B955-469E-A38D-EA5BFF34A1C3}" type="slidenum">
              <a:rPr lang="hr-HR" altLang="sr-Latn-RS"/>
              <a:pPr>
                <a:defRPr/>
              </a:pPr>
              <a:t>‹#›</a:t>
            </a:fld>
            <a:endParaRPr lang="hr-HR" altLang="sr-Latn-RS"/>
          </a:p>
        </p:txBody>
      </p:sp>
    </p:spTree>
    <p:extLst>
      <p:ext uri="{BB962C8B-B14F-4D97-AF65-F5344CB8AC3E}">
        <p14:creationId xmlns:p14="http://schemas.microsoft.com/office/powerpoint/2010/main" val="2380880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2B4277D2-C3DB-4F02-A9BA-6D4D496486D9}" type="slidenum">
              <a:rPr lang="hr-HR" altLang="sr-Latn-RS"/>
              <a:pPr>
                <a:defRPr/>
              </a:pPr>
              <a:t>‹#›</a:t>
            </a:fld>
            <a:endParaRPr lang="hr-HR" altLang="sr-Latn-RS"/>
          </a:p>
        </p:txBody>
      </p:sp>
    </p:spTree>
    <p:extLst>
      <p:ext uri="{BB962C8B-B14F-4D97-AF65-F5344CB8AC3E}">
        <p14:creationId xmlns:p14="http://schemas.microsoft.com/office/powerpoint/2010/main" val="2004351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hr-H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64E58A02-35E6-427E-8FCA-6FF9CBA85304}" type="slidenum">
              <a:rPr lang="hr-HR" altLang="sr-Latn-RS"/>
              <a:pPr>
                <a:defRPr/>
              </a:pPr>
              <a:t>‹#›</a:t>
            </a:fld>
            <a:endParaRPr lang="hr-HR" altLang="sr-Latn-RS"/>
          </a:p>
        </p:txBody>
      </p:sp>
    </p:spTree>
    <p:extLst>
      <p:ext uri="{BB962C8B-B14F-4D97-AF65-F5344CB8AC3E}">
        <p14:creationId xmlns:p14="http://schemas.microsoft.com/office/powerpoint/2010/main" val="3101952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9AB9CD69-7EC6-495D-8558-BE13162D6CC3}" type="slidenum">
              <a:rPr lang="hr-HR" altLang="sr-Latn-RS"/>
              <a:pPr>
                <a:defRPr/>
              </a:pPr>
              <a:t>‹#›</a:t>
            </a:fld>
            <a:endParaRPr lang="hr-HR" altLang="sr-Latn-RS"/>
          </a:p>
        </p:txBody>
      </p:sp>
    </p:spTree>
    <p:extLst>
      <p:ext uri="{BB962C8B-B14F-4D97-AF65-F5344CB8AC3E}">
        <p14:creationId xmlns:p14="http://schemas.microsoft.com/office/powerpoint/2010/main" val="2550975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hr-H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hr-HR"/>
          </a:p>
        </p:txBody>
      </p:sp>
      <p:sp>
        <p:nvSpPr>
          <p:cNvPr id="5" name="Rectangle 5"/>
          <p:cNvSpPr>
            <a:spLocks noGrp="1" noChangeArrowheads="1"/>
          </p:cNvSpPr>
          <p:nvPr>
            <p:ph type="ftr" sz="quarter" idx="11"/>
          </p:nvPr>
        </p:nvSpPr>
        <p:spPr>
          <a:ln/>
        </p:spPr>
        <p:txBody>
          <a:bodyPr/>
          <a:lstStyle>
            <a:lvl1pPr>
              <a:defRPr/>
            </a:lvl1pPr>
          </a:lstStyle>
          <a:p>
            <a:pPr>
              <a:defRPr/>
            </a:pPr>
            <a:endParaRPr lang="hr-HR"/>
          </a:p>
        </p:txBody>
      </p:sp>
      <p:sp>
        <p:nvSpPr>
          <p:cNvPr id="6" name="Rectangle 6"/>
          <p:cNvSpPr>
            <a:spLocks noGrp="1" noChangeArrowheads="1"/>
          </p:cNvSpPr>
          <p:nvPr>
            <p:ph type="sldNum" sz="quarter" idx="12"/>
          </p:nvPr>
        </p:nvSpPr>
        <p:spPr>
          <a:ln/>
        </p:spPr>
        <p:txBody>
          <a:bodyPr/>
          <a:lstStyle>
            <a:lvl1pPr>
              <a:defRPr/>
            </a:lvl1pPr>
          </a:lstStyle>
          <a:p>
            <a:pPr>
              <a:defRPr/>
            </a:pPr>
            <a:fld id="{C1E42958-311B-44C3-96CA-CA9E86E696CA}" type="slidenum">
              <a:rPr lang="hr-HR" altLang="sr-Latn-RS"/>
              <a:pPr>
                <a:defRPr/>
              </a:pPr>
              <a:t>‹#›</a:t>
            </a:fld>
            <a:endParaRPr lang="hr-HR" altLang="sr-Latn-RS"/>
          </a:p>
        </p:txBody>
      </p:sp>
    </p:spTree>
    <p:extLst>
      <p:ext uri="{BB962C8B-B14F-4D97-AF65-F5344CB8AC3E}">
        <p14:creationId xmlns:p14="http://schemas.microsoft.com/office/powerpoint/2010/main" val="995430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Rectangle 4"/>
          <p:cNvSpPr>
            <a:spLocks noGrp="1" noChangeArrowheads="1"/>
          </p:cNvSpPr>
          <p:nvPr>
            <p:ph type="dt" sz="half" idx="10"/>
          </p:nvPr>
        </p:nvSpPr>
        <p:spPr>
          <a:ln/>
        </p:spPr>
        <p:txBody>
          <a:bodyPr/>
          <a:lstStyle>
            <a:lvl1pPr>
              <a:defRPr/>
            </a:lvl1pPr>
          </a:lstStyle>
          <a:p>
            <a:pPr>
              <a:defRPr/>
            </a:pPr>
            <a:endParaRPr lang="hr-HR"/>
          </a:p>
        </p:txBody>
      </p:sp>
      <p:sp>
        <p:nvSpPr>
          <p:cNvPr id="6" name="Rectangle 5"/>
          <p:cNvSpPr>
            <a:spLocks noGrp="1" noChangeArrowheads="1"/>
          </p:cNvSpPr>
          <p:nvPr>
            <p:ph type="ftr" sz="quarter" idx="11"/>
          </p:nvPr>
        </p:nvSpPr>
        <p:spPr>
          <a:ln/>
        </p:spPr>
        <p:txBody>
          <a:bodyPr/>
          <a:lstStyle>
            <a:lvl1pPr>
              <a:defRPr/>
            </a:lvl1pPr>
          </a:lstStyle>
          <a:p>
            <a:pPr>
              <a:defRPr/>
            </a:pPr>
            <a:endParaRPr lang="hr-HR"/>
          </a:p>
        </p:txBody>
      </p:sp>
      <p:sp>
        <p:nvSpPr>
          <p:cNvPr id="7" name="Rectangle 6"/>
          <p:cNvSpPr>
            <a:spLocks noGrp="1" noChangeArrowheads="1"/>
          </p:cNvSpPr>
          <p:nvPr>
            <p:ph type="sldNum" sz="quarter" idx="12"/>
          </p:nvPr>
        </p:nvSpPr>
        <p:spPr>
          <a:ln/>
        </p:spPr>
        <p:txBody>
          <a:bodyPr/>
          <a:lstStyle>
            <a:lvl1pPr>
              <a:defRPr/>
            </a:lvl1pPr>
          </a:lstStyle>
          <a:p>
            <a:pPr>
              <a:defRPr/>
            </a:pPr>
            <a:fld id="{AE3A0F55-D8CD-477B-84A3-44DA247A9311}" type="slidenum">
              <a:rPr lang="hr-HR" altLang="sr-Latn-RS"/>
              <a:pPr>
                <a:defRPr/>
              </a:pPr>
              <a:t>‹#›</a:t>
            </a:fld>
            <a:endParaRPr lang="hr-HR" altLang="sr-Latn-RS"/>
          </a:p>
        </p:txBody>
      </p:sp>
    </p:spTree>
    <p:extLst>
      <p:ext uri="{BB962C8B-B14F-4D97-AF65-F5344CB8AC3E}">
        <p14:creationId xmlns:p14="http://schemas.microsoft.com/office/powerpoint/2010/main" val="1731932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r-H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7" name="Rectangle 4"/>
          <p:cNvSpPr>
            <a:spLocks noGrp="1" noChangeArrowheads="1"/>
          </p:cNvSpPr>
          <p:nvPr>
            <p:ph type="dt" sz="half" idx="10"/>
          </p:nvPr>
        </p:nvSpPr>
        <p:spPr>
          <a:ln/>
        </p:spPr>
        <p:txBody>
          <a:bodyPr/>
          <a:lstStyle>
            <a:lvl1pPr>
              <a:defRPr/>
            </a:lvl1pPr>
          </a:lstStyle>
          <a:p>
            <a:pPr>
              <a:defRPr/>
            </a:pPr>
            <a:endParaRPr lang="hr-HR"/>
          </a:p>
        </p:txBody>
      </p:sp>
      <p:sp>
        <p:nvSpPr>
          <p:cNvPr id="8" name="Rectangle 5"/>
          <p:cNvSpPr>
            <a:spLocks noGrp="1" noChangeArrowheads="1"/>
          </p:cNvSpPr>
          <p:nvPr>
            <p:ph type="ftr" sz="quarter" idx="11"/>
          </p:nvPr>
        </p:nvSpPr>
        <p:spPr>
          <a:ln/>
        </p:spPr>
        <p:txBody>
          <a:bodyPr/>
          <a:lstStyle>
            <a:lvl1pPr>
              <a:defRPr/>
            </a:lvl1pPr>
          </a:lstStyle>
          <a:p>
            <a:pPr>
              <a:defRPr/>
            </a:pPr>
            <a:endParaRPr lang="hr-HR"/>
          </a:p>
        </p:txBody>
      </p:sp>
      <p:sp>
        <p:nvSpPr>
          <p:cNvPr id="9" name="Rectangle 6"/>
          <p:cNvSpPr>
            <a:spLocks noGrp="1" noChangeArrowheads="1"/>
          </p:cNvSpPr>
          <p:nvPr>
            <p:ph type="sldNum" sz="quarter" idx="12"/>
          </p:nvPr>
        </p:nvSpPr>
        <p:spPr>
          <a:ln/>
        </p:spPr>
        <p:txBody>
          <a:bodyPr/>
          <a:lstStyle>
            <a:lvl1pPr>
              <a:defRPr/>
            </a:lvl1pPr>
          </a:lstStyle>
          <a:p>
            <a:pPr>
              <a:defRPr/>
            </a:pPr>
            <a:fld id="{BFCA27CE-A531-4E25-9885-C7D537BE6472}" type="slidenum">
              <a:rPr lang="hr-HR" altLang="sr-Latn-RS"/>
              <a:pPr>
                <a:defRPr/>
              </a:pPr>
              <a:t>‹#›</a:t>
            </a:fld>
            <a:endParaRPr lang="hr-HR" altLang="sr-Latn-RS"/>
          </a:p>
        </p:txBody>
      </p:sp>
    </p:spTree>
    <p:extLst>
      <p:ext uri="{BB962C8B-B14F-4D97-AF65-F5344CB8AC3E}">
        <p14:creationId xmlns:p14="http://schemas.microsoft.com/office/powerpoint/2010/main" val="4002936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r-HR"/>
          </a:p>
        </p:txBody>
      </p:sp>
      <p:sp>
        <p:nvSpPr>
          <p:cNvPr id="3" name="Rectangle 4"/>
          <p:cNvSpPr>
            <a:spLocks noGrp="1" noChangeArrowheads="1"/>
          </p:cNvSpPr>
          <p:nvPr>
            <p:ph type="dt" sz="half" idx="10"/>
          </p:nvPr>
        </p:nvSpPr>
        <p:spPr>
          <a:ln/>
        </p:spPr>
        <p:txBody>
          <a:bodyPr/>
          <a:lstStyle>
            <a:lvl1pPr>
              <a:defRPr/>
            </a:lvl1pPr>
          </a:lstStyle>
          <a:p>
            <a:pPr>
              <a:defRPr/>
            </a:pPr>
            <a:endParaRPr lang="hr-HR"/>
          </a:p>
        </p:txBody>
      </p:sp>
      <p:sp>
        <p:nvSpPr>
          <p:cNvPr id="4" name="Rectangle 5"/>
          <p:cNvSpPr>
            <a:spLocks noGrp="1" noChangeArrowheads="1"/>
          </p:cNvSpPr>
          <p:nvPr>
            <p:ph type="ftr" sz="quarter" idx="11"/>
          </p:nvPr>
        </p:nvSpPr>
        <p:spPr>
          <a:ln/>
        </p:spPr>
        <p:txBody>
          <a:bodyPr/>
          <a:lstStyle>
            <a:lvl1pPr>
              <a:defRPr/>
            </a:lvl1pPr>
          </a:lstStyle>
          <a:p>
            <a:pPr>
              <a:defRPr/>
            </a:pPr>
            <a:endParaRPr lang="hr-HR"/>
          </a:p>
        </p:txBody>
      </p:sp>
      <p:sp>
        <p:nvSpPr>
          <p:cNvPr id="5" name="Rectangle 6"/>
          <p:cNvSpPr>
            <a:spLocks noGrp="1" noChangeArrowheads="1"/>
          </p:cNvSpPr>
          <p:nvPr>
            <p:ph type="sldNum" sz="quarter" idx="12"/>
          </p:nvPr>
        </p:nvSpPr>
        <p:spPr>
          <a:ln/>
        </p:spPr>
        <p:txBody>
          <a:bodyPr/>
          <a:lstStyle>
            <a:lvl1pPr>
              <a:defRPr/>
            </a:lvl1pPr>
          </a:lstStyle>
          <a:p>
            <a:pPr>
              <a:defRPr/>
            </a:pPr>
            <a:fld id="{F55ACFF4-AC81-4303-8315-AB93968CAC8F}" type="slidenum">
              <a:rPr lang="hr-HR" altLang="sr-Latn-RS"/>
              <a:pPr>
                <a:defRPr/>
              </a:pPr>
              <a:t>‹#›</a:t>
            </a:fld>
            <a:endParaRPr lang="hr-HR" altLang="sr-Latn-RS"/>
          </a:p>
        </p:txBody>
      </p:sp>
    </p:spTree>
    <p:extLst>
      <p:ext uri="{BB962C8B-B14F-4D97-AF65-F5344CB8AC3E}">
        <p14:creationId xmlns:p14="http://schemas.microsoft.com/office/powerpoint/2010/main" val="212408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hr-HR"/>
          </a:p>
        </p:txBody>
      </p:sp>
      <p:sp>
        <p:nvSpPr>
          <p:cNvPr id="3" name="Rectangle 5"/>
          <p:cNvSpPr>
            <a:spLocks noGrp="1" noChangeArrowheads="1"/>
          </p:cNvSpPr>
          <p:nvPr>
            <p:ph type="ftr" sz="quarter" idx="11"/>
          </p:nvPr>
        </p:nvSpPr>
        <p:spPr>
          <a:ln/>
        </p:spPr>
        <p:txBody>
          <a:bodyPr/>
          <a:lstStyle>
            <a:lvl1pPr>
              <a:defRPr/>
            </a:lvl1pPr>
          </a:lstStyle>
          <a:p>
            <a:pPr>
              <a:defRPr/>
            </a:pPr>
            <a:endParaRPr lang="hr-HR"/>
          </a:p>
        </p:txBody>
      </p:sp>
      <p:sp>
        <p:nvSpPr>
          <p:cNvPr id="4" name="Rectangle 6"/>
          <p:cNvSpPr>
            <a:spLocks noGrp="1" noChangeArrowheads="1"/>
          </p:cNvSpPr>
          <p:nvPr>
            <p:ph type="sldNum" sz="quarter" idx="12"/>
          </p:nvPr>
        </p:nvSpPr>
        <p:spPr>
          <a:ln/>
        </p:spPr>
        <p:txBody>
          <a:bodyPr/>
          <a:lstStyle>
            <a:lvl1pPr>
              <a:defRPr/>
            </a:lvl1pPr>
          </a:lstStyle>
          <a:p>
            <a:pPr>
              <a:defRPr/>
            </a:pPr>
            <a:fld id="{9CD1FF78-2287-41CB-ACF4-487C9DF445D4}" type="slidenum">
              <a:rPr lang="hr-HR" altLang="sr-Latn-RS"/>
              <a:pPr>
                <a:defRPr/>
              </a:pPr>
              <a:t>‹#›</a:t>
            </a:fld>
            <a:endParaRPr lang="hr-HR" altLang="sr-Latn-RS"/>
          </a:p>
        </p:txBody>
      </p:sp>
    </p:spTree>
    <p:extLst>
      <p:ext uri="{BB962C8B-B14F-4D97-AF65-F5344CB8AC3E}">
        <p14:creationId xmlns:p14="http://schemas.microsoft.com/office/powerpoint/2010/main" val="4090197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hr-H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hr-HR"/>
          </a:p>
        </p:txBody>
      </p:sp>
      <p:sp>
        <p:nvSpPr>
          <p:cNvPr id="6" name="Rectangle 5"/>
          <p:cNvSpPr>
            <a:spLocks noGrp="1" noChangeArrowheads="1"/>
          </p:cNvSpPr>
          <p:nvPr>
            <p:ph type="ftr" sz="quarter" idx="11"/>
          </p:nvPr>
        </p:nvSpPr>
        <p:spPr>
          <a:ln/>
        </p:spPr>
        <p:txBody>
          <a:bodyPr/>
          <a:lstStyle>
            <a:lvl1pPr>
              <a:defRPr/>
            </a:lvl1pPr>
          </a:lstStyle>
          <a:p>
            <a:pPr>
              <a:defRPr/>
            </a:pPr>
            <a:endParaRPr lang="hr-HR"/>
          </a:p>
        </p:txBody>
      </p:sp>
      <p:sp>
        <p:nvSpPr>
          <p:cNvPr id="7" name="Rectangle 6"/>
          <p:cNvSpPr>
            <a:spLocks noGrp="1" noChangeArrowheads="1"/>
          </p:cNvSpPr>
          <p:nvPr>
            <p:ph type="sldNum" sz="quarter" idx="12"/>
          </p:nvPr>
        </p:nvSpPr>
        <p:spPr>
          <a:ln/>
        </p:spPr>
        <p:txBody>
          <a:bodyPr/>
          <a:lstStyle>
            <a:lvl1pPr>
              <a:defRPr/>
            </a:lvl1pPr>
          </a:lstStyle>
          <a:p>
            <a:pPr>
              <a:defRPr/>
            </a:pPr>
            <a:fld id="{8CFCEBBE-2636-4639-B908-22A495B2A21C}" type="slidenum">
              <a:rPr lang="hr-HR" altLang="sr-Latn-RS"/>
              <a:pPr>
                <a:defRPr/>
              </a:pPr>
              <a:t>‹#›</a:t>
            </a:fld>
            <a:endParaRPr lang="hr-HR" altLang="sr-Latn-RS"/>
          </a:p>
        </p:txBody>
      </p:sp>
    </p:spTree>
    <p:extLst>
      <p:ext uri="{BB962C8B-B14F-4D97-AF65-F5344CB8AC3E}">
        <p14:creationId xmlns:p14="http://schemas.microsoft.com/office/powerpoint/2010/main" val="4095092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hr-H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r-H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hr-HR"/>
          </a:p>
        </p:txBody>
      </p:sp>
      <p:sp>
        <p:nvSpPr>
          <p:cNvPr id="6" name="Rectangle 5"/>
          <p:cNvSpPr>
            <a:spLocks noGrp="1" noChangeArrowheads="1"/>
          </p:cNvSpPr>
          <p:nvPr>
            <p:ph type="ftr" sz="quarter" idx="11"/>
          </p:nvPr>
        </p:nvSpPr>
        <p:spPr>
          <a:ln/>
        </p:spPr>
        <p:txBody>
          <a:bodyPr/>
          <a:lstStyle>
            <a:lvl1pPr>
              <a:defRPr/>
            </a:lvl1pPr>
          </a:lstStyle>
          <a:p>
            <a:pPr>
              <a:defRPr/>
            </a:pPr>
            <a:endParaRPr lang="hr-HR"/>
          </a:p>
        </p:txBody>
      </p:sp>
      <p:sp>
        <p:nvSpPr>
          <p:cNvPr id="7" name="Rectangle 6"/>
          <p:cNvSpPr>
            <a:spLocks noGrp="1" noChangeArrowheads="1"/>
          </p:cNvSpPr>
          <p:nvPr>
            <p:ph type="sldNum" sz="quarter" idx="12"/>
          </p:nvPr>
        </p:nvSpPr>
        <p:spPr>
          <a:ln/>
        </p:spPr>
        <p:txBody>
          <a:bodyPr/>
          <a:lstStyle>
            <a:lvl1pPr>
              <a:defRPr/>
            </a:lvl1pPr>
          </a:lstStyle>
          <a:p>
            <a:pPr>
              <a:defRPr/>
            </a:pPr>
            <a:fld id="{1DCB0D39-FAD9-4CE8-8D9D-21436C50BC03}" type="slidenum">
              <a:rPr lang="hr-HR" altLang="sr-Latn-RS"/>
              <a:pPr>
                <a:defRPr/>
              </a:pPr>
              <a:t>‹#›</a:t>
            </a:fld>
            <a:endParaRPr lang="hr-HR" altLang="sr-Latn-RS"/>
          </a:p>
        </p:txBody>
      </p:sp>
    </p:spTree>
    <p:extLst>
      <p:ext uri="{BB962C8B-B14F-4D97-AF65-F5344CB8AC3E}">
        <p14:creationId xmlns:p14="http://schemas.microsoft.com/office/powerpoint/2010/main" val="2493988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r-HR" altLang="sr-Latn-R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r-HR" altLang="sr-Latn-RS" smtClean="0"/>
              <a:t>Click to edit Master text styles</a:t>
            </a:r>
          </a:p>
          <a:p>
            <a:pPr lvl="1"/>
            <a:r>
              <a:rPr lang="hr-HR" altLang="sr-Latn-RS" smtClean="0"/>
              <a:t>Second level</a:t>
            </a:r>
          </a:p>
          <a:p>
            <a:pPr lvl="2"/>
            <a:r>
              <a:rPr lang="hr-HR" altLang="sr-Latn-RS" smtClean="0"/>
              <a:t>Third level</a:t>
            </a:r>
          </a:p>
          <a:p>
            <a:pPr lvl="3"/>
            <a:r>
              <a:rPr lang="hr-HR" altLang="sr-Latn-RS" smtClean="0"/>
              <a:t>Fourth level</a:t>
            </a:r>
          </a:p>
          <a:p>
            <a:pPr lvl="4"/>
            <a:r>
              <a:rPr lang="hr-HR" altLang="sr-Latn-R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hr-H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hr-H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09C02DD2-FD65-4D0E-AE44-8334C9BF2AF3}" type="slidenum">
              <a:rPr lang="hr-HR" altLang="sr-Latn-RS"/>
              <a:pPr>
                <a:defRPr/>
              </a:pPr>
              <a:t>‹#›</a:t>
            </a:fld>
            <a:endParaRPr lang="hr-HR" altLang="sr-Latn-R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EN/15wg420_inf10_eng.pdf" TargetMode="External"/><Relationship Id="rId5" Type="http://schemas.openxmlformats.org/officeDocument/2006/relationships/image" Target="../media/image6.png"/><Relationship Id="rId4" Type="http://schemas.openxmlformats.org/officeDocument/2006/relationships/hyperlink" Target="EN/ig22_inf7.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EN/WG%20444_5%20IMAP%20Common%20Indicator%20Guidance%20Fact%20Sheets%20(Pollution%20and%20Marine%20Litter)_EN.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Standards%20&amp;%20DD%20IMAP%20Common%20Indicator%2013%20Module%20C3_Urban%20Purification%20Plants%20_EN_250118MeetingINFORAC.xlsx" TargetMode="Externa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Standards%20&amp;%20DD%20IMAP%20Common%20Indicator%2013%20Module%20C2%20River%20Plume_EN_250118MeetingINFORAC.xlsx" TargetMode="External"/><Relationship Id="rId5" Type="http://schemas.openxmlformats.org/officeDocument/2006/relationships/hyperlink" Target="Standards%20&amp;%20DD%20IMAP%20Common%20Indicator%2013%20Module%20C1%20Aquaculture%20Plants_EN_250118MeetingINFORAC.xlsx" TargetMode="External"/><Relationship Id="rId4" Type="http://schemas.openxmlformats.org/officeDocument/2006/relationships/hyperlink" Target="EN/Standards%20&amp;%20DD%20IMAP%20Common%20Indicator%2013%20Module%20C1%20Aquaculture%20Plants_EN_250118MeetingINFORAC.xlsx"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hyperlink" Target="EN/QSR_EO5_edited_24.09.17_RP4.pdf"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EN/TechnicalRepCW_MEDGIG_Phytoplankton_Final_2012_0323.pdf" TargetMode="External"/><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EN/Section%203_Phytoplankton_MED-GIG.pdf" TargetMode="External"/><Relationship Id="rId5" Type="http://schemas.openxmlformats.org/officeDocument/2006/relationships/image" Target="../media/image7.png"/><Relationship Id="rId4" Type="http://schemas.openxmlformats.org/officeDocument/2006/relationships/hyperlink" Target="EN/15wg417_inf15_eng.pdf" TargetMode="External"/><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Monit/Deskriptor%205_Eutrofikacija_GES_F_ispravljeno_EN_v1_2014_0626.pdf" TargetMode="External"/><Relationship Id="rId5" Type="http://schemas.openxmlformats.org/officeDocument/2006/relationships/image" Target="../media/image13.png"/><Relationship Id="rId4" Type="http://schemas.openxmlformats.org/officeDocument/2006/relationships/hyperlink" Target="Monit/434153.pd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hyperlink" Target="FR/IMAP_2017_fre.pdf" TargetMode="External"/><Relationship Id="rId5" Type="http://schemas.openxmlformats.org/officeDocument/2006/relationships/image" Target="../media/image5.png"/><Relationship Id="rId4" Type="http://schemas.openxmlformats.org/officeDocument/2006/relationships/hyperlink" Target="EN/IMAP_2017_eng.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hyperlink" Target="FR/decision_22.07_fr.pdf" TargetMode="External"/><Relationship Id="rId4" Type="http://schemas.openxmlformats.org/officeDocument/2006/relationships/hyperlink" Target="EN/Decision-IG.22-7-IMAP-FINAL.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r>
              <a:rPr lang="en-GB" altLang="sr-Latn-RS" sz="1000">
                <a:solidFill>
                  <a:schemeClr val="bg1"/>
                </a:solidFill>
                <a:latin typeface="Arial Black" panose="020B0A04020102020204" pitchFamily="34" charset="0"/>
              </a:rPr>
              <a:t>Ruđer Boškovi</a:t>
            </a:r>
            <a:r>
              <a:rPr lang="hr-HR" altLang="sr-Latn-RS" sz="1000">
                <a:solidFill>
                  <a:schemeClr val="bg1"/>
                </a:solidFill>
                <a:latin typeface="Arial Black" panose="020B0A04020102020204" pitchFamily="34" charset="0"/>
              </a:rPr>
              <a:t>ć Institute</a:t>
            </a:r>
          </a:p>
          <a:p>
            <a:pPr algn="r" eaLnBrk="1" hangingPunct="1">
              <a:spcBef>
                <a:spcPct val="0"/>
              </a:spcBef>
              <a:buFontTx/>
              <a:buNone/>
            </a:pPr>
            <a:r>
              <a:rPr lang="hr-HR" altLang="sr-Latn-RS" sz="1000">
                <a:solidFill>
                  <a:schemeClr val="bg1"/>
                </a:solidFill>
                <a:latin typeface="Arial Black" panose="020B0A04020102020204" pitchFamily="34" charset="0"/>
              </a:rPr>
              <a:t>Center for Marine Research</a:t>
            </a:r>
          </a:p>
          <a:p>
            <a:pPr algn="r" eaLnBrk="1" hangingPunct="1">
              <a:spcBef>
                <a:spcPct val="0"/>
              </a:spcBef>
              <a:buFontTx/>
              <a:buNone/>
            </a:pPr>
            <a:r>
              <a:rPr lang="hr-HR" altLang="sr-Latn-RS" sz="1000">
                <a:solidFill>
                  <a:schemeClr val="bg1"/>
                </a:solidFill>
                <a:latin typeface="Arial Black" panose="020B0A04020102020204" pitchFamily="34" charset="0"/>
              </a:rPr>
              <a:t>G. Paliaga 5, </a:t>
            </a:r>
          </a:p>
          <a:p>
            <a:pPr algn="r" eaLnBrk="1" hangingPunct="1">
              <a:spcBef>
                <a:spcPct val="0"/>
              </a:spcBef>
              <a:buFontTx/>
              <a:buNone/>
            </a:pPr>
            <a:r>
              <a:rPr lang="en-GB" altLang="sr-Latn-RS" sz="1000">
                <a:solidFill>
                  <a:schemeClr val="bg1"/>
                </a:solidFill>
                <a:latin typeface="Arial Black" panose="020B0A04020102020204" pitchFamily="34" charset="0"/>
              </a:rPr>
              <a:t>52210 Rovinj,</a:t>
            </a:r>
            <a:r>
              <a:rPr lang="hr-HR" altLang="sr-Latn-RS" sz="1000">
                <a:solidFill>
                  <a:schemeClr val="bg1"/>
                </a:solidFill>
                <a:latin typeface="Arial Black" panose="020B0A04020102020204" pitchFamily="34" charset="0"/>
              </a:rPr>
              <a:t> Croatia</a:t>
            </a:r>
          </a:p>
        </p:txBody>
      </p:sp>
      <p:sp>
        <p:nvSpPr>
          <p:cNvPr id="2052" name="Text Box 6"/>
          <p:cNvSpPr txBox="1">
            <a:spLocks noChangeArrowheads="1"/>
          </p:cNvSpPr>
          <p:nvPr/>
        </p:nvSpPr>
        <p:spPr bwMode="auto">
          <a:xfrm>
            <a:off x="142875" y="4214813"/>
            <a:ext cx="87868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fontAlgn="ctr" hangingPunct="1">
              <a:spcBef>
                <a:spcPct val="0"/>
              </a:spcBef>
              <a:buFontTx/>
              <a:buNone/>
            </a:pPr>
            <a:r>
              <a:rPr lang="hr-HR" altLang="zh-CN" sz="3600" b="1" dirty="0" smtClean="0">
                <a:solidFill>
                  <a:srgbClr val="FFFF00"/>
                </a:solidFill>
                <a:ea typeface="宋体" panose="02010600030101010101" pitchFamily="2" charset="-122"/>
              </a:rPr>
              <a:t>Ecological Objective 5 (EO5)  EUTROPHICATION</a:t>
            </a:r>
            <a:r>
              <a:rPr lang="hr-HR" altLang="zh-CN" sz="1800" dirty="0" smtClean="0">
                <a:solidFill>
                  <a:schemeClr val="bg1"/>
                </a:solidFill>
              </a:rPr>
              <a:t> </a:t>
            </a:r>
            <a:endParaRPr lang="it-IT" altLang="sr-Latn-RS" sz="1800" dirty="0">
              <a:solidFill>
                <a:schemeClr val="bg1"/>
              </a:solidFill>
            </a:endParaRPr>
          </a:p>
        </p:txBody>
      </p:sp>
      <p:sp>
        <p:nvSpPr>
          <p:cNvPr id="2053" name="Text Box 7"/>
          <p:cNvSpPr txBox="1">
            <a:spLocks noChangeArrowheads="1"/>
          </p:cNvSpPr>
          <p:nvPr/>
        </p:nvSpPr>
        <p:spPr bwMode="auto">
          <a:xfrm>
            <a:off x="500063" y="5429250"/>
            <a:ext cx="8208962"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50000"/>
              </a:spcBef>
              <a:buFontTx/>
              <a:buNone/>
            </a:pPr>
            <a:r>
              <a:rPr lang="hr-HR" altLang="sr-Latn-RS" sz="1800">
                <a:solidFill>
                  <a:schemeClr val="bg1"/>
                </a:solidFill>
                <a:latin typeface="Impact" panose="020B0806030902050204" pitchFamily="34" charset="0"/>
              </a:rPr>
              <a:t>Robert Precali </a:t>
            </a:r>
          </a:p>
          <a:p>
            <a:pPr algn="r" eaLnBrk="1" hangingPunct="1">
              <a:spcBef>
                <a:spcPct val="50000"/>
              </a:spcBef>
              <a:buFontTx/>
              <a:buNone/>
            </a:pPr>
            <a:r>
              <a:rPr lang="hr-HR" altLang="sr-Latn-RS" sz="1800">
                <a:solidFill>
                  <a:schemeClr val="bg1"/>
                </a:solidFill>
                <a:latin typeface="Impact" panose="020B0806030902050204" pitchFamily="34" charset="0"/>
              </a:rPr>
              <a:t>precali@cim.irb.hr</a:t>
            </a:r>
          </a:p>
        </p:txBody>
      </p:sp>
      <p:sp>
        <p:nvSpPr>
          <p:cNvPr id="2054"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hr-HR" altLang="sr-Latn-RS" sz="1800" b="1">
                <a:solidFill>
                  <a:srgbClr val="BDE3FF"/>
                </a:solidFill>
              </a:rPr>
              <a:t>Atelier de renforcement… 19</a:t>
            </a:r>
            <a:r>
              <a:rPr lang="en-US" altLang="sr-Latn-RS" sz="1800" b="1">
                <a:solidFill>
                  <a:srgbClr val="BDE3FF"/>
                </a:solidFill>
              </a:rPr>
              <a:t>-</a:t>
            </a:r>
            <a:r>
              <a:rPr lang="hr-HR" altLang="sr-Latn-RS" sz="1800" b="1">
                <a:solidFill>
                  <a:srgbClr val="BDE3FF"/>
                </a:solidFill>
              </a:rPr>
              <a:t>2</a:t>
            </a:r>
            <a:r>
              <a:rPr lang="en-US" altLang="sr-Latn-RS" sz="1800" b="1">
                <a:solidFill>
                  <a:srgbClr val="BDE3FF"/>
                </a:solidFill>
              </a:rPr>
              <a:t>0 </a:t>
            </a:r>
            <a:r>
              <a:rPr lang="hr-HR" altLang="sr-Latn-RS" sz="1800" b="1">
                <a:solidFill>
                  <a:srgbClr val="BDE3FF"/>
                </a:solidFill>
              </a:rPr>
              <a:t>Feb</a:t>
            </a:r>
            <a:r>
              <a:rPr lang="en-US" altLang="sr-Latn-RS" sz="1800" b="1">
                <a:solidFill>
                  <a:srgbClr val="BDE3FF"/>
                </a:solidFill>
              </a:rPr>
              <a:t> 20</a:t>
            </a:r>
            <a:r>
              <a:rPr lang="hr-HR" altLang="sr-Latn-RS" sz="1800" b="1">
                <a:solidFill>
                  <a:srgbClr val="BDE3FF"/>
                </a:solidFill>
              </a:rPr>
              <a:t>18, Rabat, Morocco</a:t>
            </a:r>
            <a:endParaRPr lang="en-US" altLang="sr-Latn-RS" sz="1800" b="1">
              <a:solidFill>
                <a:srgbClr val="BDE3FF"/>
              </a:solidFill>
            </a:endParaRPr>
          </a:p>
        </p:txBody>
      </p:sp>
      <p:grpSp>
        <p:nvGrpSpPr>
          <p:cNvPr id="2055" name="Group 7"/>
          <p:cNvGrpSpPr>
            <a:grpSpLocks/>
          </p:cNvGrpSpPr>
          <p:nvPr/>
        </p:nvGrpSpPr>
        <p:grpSpPr bwMode="auto">
          <a:xfrm>
            <a:off x="227013" y="90488"/>
            <a:ext cx="4991100" cy="763587"/>
            <a:chOff x="814013" y="236224"/>
            <a:chExt cx="4564045" cy="763962"/>
          </a:xfrm>
        </p:grpSpPr>
        <p:pic>
          <p:nvPicPr>
            <p:cNvPr id="2056"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4013" y="236224"/>
              <a:ext cx="1031565" cy="76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TextBox 9"/>
            <p:cNvSpPr txBox="1">
              <a:spLocks noChangeArrowheads="1"/>
            </p:cNvSpPr>
            <p:nvPr/>
          </p:nvSpPr>
          <p:spPr bwMode="auto">
            <a:xfrm>
              <a:off x="1819405" y="435888"/>
              <a:ext cx="355865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sr-Latn-RS" sz="1100" b="1">
                  <a:solidFill>
                    <a:srgbClr val="FFFFFF"/>
                  </a:solidFill>
                  <a:latin typeface="Roboto Regular"/>
                  <a:ea typeface="Roboto Regular"/>
                  <a:cs typeface="Roboto Regular"/>
                </a:rPr>
                <a:t>Mediterranean Action Plan Coordinating Unit </a:t>
              </a:r>
            </a:p>
            <a:p>
              <a:pPr eaLnBrk="1" hangingPunct="1"/>
              <a:r>
                <a:rPr lang="en-US" altLang="sr-Latn-RS" sz="1100" b="1">
                  <a:solidFill>
                    <a:srgbClr val="FFFFFF"/>
                  </a:solidFill>
                  <a:latin typeface="Roboto Regular"/>
                  <a:ea typeface="Roboto Regular"/>
                  <a:cs typeface="Roboto Regular"/>
                </a:rPr>
                <a:t>Barcelona Convention Secretariat </a:t>
              </a:r>
              <a:endParaRPr lang="fr-FR" altLang="sr-Latn-RS" sz="1100" b="1">
                <a:solidFill>
                  <a:srgbClr val="FFFFFF"/>
                </a:solidFill>
                <a:latin typeface="Roboto Regular"/>
                <a:ea typeface="Roboto Regular"/>
                <a:cs typeface="Roboto Regular"/>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196752"/>
            <a:ext cx="8640960" cy="2369880"/>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Monitoring - </a:t>
            </a:r>
            <a:r>
              <a:rPr lang="en-US" sz="3200" b="1" dirty="0" smtClean="0">
                <a:solidFill>
                  <a:srgbClr val="446388"/>
                </a:solidFill>
                <a:latin typeface="Calibri" panose="020F0502020204030204" pitchFamily="34" charset="0"/>
                <a:cs typeface="Calibri" panose="020F0502020204030204" pitchFamily="34" charset="0"/>
              </a:rPr>
              <a:t>EO5</a:t>
            </a:r>
            <a:r>
              <a:rPr lang="hr-HR" sz="3200" b="1" dirty="0" smtClean="0">
                <a:solidFill>
                  <a:srgbClr val="446388"/>
                </a:solidFill>
                <a:latin typeface="Calibri" panose="020F0502020204030204" pitchFamily="34" charset="0"/>
                <a:cs typeface="Calibri" panose="020F0502020204030204" pitchFamily="34" charset="0"/>
              </a:rPr>
              <a:t> </a:t>
            </a:r>
          </a:p>
          <a:p>
            <a:endParaRPr lang="hr-HR" sz="1600" b="1" dirty="0">
              <a:solidFill>
                <a:srgbClr val="446388"/>
              </a:solidFill>
              <a:latin typeface="Calibri" panose="020F0502020204030204" pitchFamily="34" charset="0"/>
              <a:cs typeface="Calibri" panose="020F0502020204030204" pitchFamily="34" charset="0"/>
            </a:endParaRPr>
          </a:p>
          <a:p>
            <a:pPr algn="just"/>
            <a:r>
              <a:rPr lang="en-US" sz="2000" b="1" dirty="0">
                <a:solidFill>
                  <a:schemeClr val="accent1">
                    <a:lumMod val="25000"/>
                  </a:schemeClr>
                </a:solidFill>
                <a:latin typeface="Calibri" panose="020F0502020204030204" pitchFamily="34" charset="0"/>
                <a:cs typeface="Calibri" panose="020F0502020204030204" pitchFamily="34" charset="0"/>
              </a:rPr>
              <a:t>The assessment methodology is well described in the Integrated Monitoring and Assessment Guidance for </a:t>
            </a:r>
            <a:r>
              <a:rPr lang="en-US" sz="2000" b="1" dirty="0" smtClean="0">
                <a:solidFill>
                  <a:schemeClr val="accent1">
                    <a:lumMod val="25000"/>
                  </a:schemeClr>
                </a:solidFill>
                <a:latin typeface="Calibri" panose="020F0502020204030204" pitchFamily="34" charset="0"/>
                <a:cs typeface="Calibri" panose="020F0502020204030204" pitchFamily="34" charset="0"/>
              </a:rPr>
              <a:t>eutrophication</a:t>
            </a:r>
            <a:r>
              <a:rPr lang="hr-HR" sz="2000" b="1" dirty="0" smtClean="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(UNEP((DEPI)/MED </a:t>
            </a:r>
            <a:r>
              <a:rPr lang="hr-HR" sz="2000" b="1" dirty="0" smtClean="0">
                <a:solidFill>
                  <a:schemeClr val="accent1">
                    <a:lumMod val="25000"/>
                  </a:schemeClr>
                </a:solidFill>
                <a:latin typeface="Calibri" panose="020F0502020204030204" pitchFamily="34" charset="0"/>
                <a:cs typeface="Calibri" panose="020F0502020204030204" pitchFamily="34" charset="0"/>
              </a:rPr>
              <a:t>I</a:t>
            </a:r>
            <a:r>
              <a:rPr lang="en-US" sz="2000" b="1" dirty="0" smtClean="0">
                <a:solidFill>
                  <a:schemeClr val="accent1">
                    <a:lumMod val="25000"/>
                  </a:schemeClr>
                </a:solidFill>
                <a:latin typeface="Calibri" panose="020F0502020204030204" pitchFamily="34" charset="0"/>
                <a:cs typeface="Calibri" panose="020F0502020204030204" pitchFamily="34" charset="0"/>
              </a:rPr>
              <a:t>G.</a:t>
            </a:r>
            <a:r>
              <a:rPr lang="hr-HR" sz="2000" b="1" dirty="0" smtClean="0">
                <a:solidFill>
                  <a:schemeClr val="accent1">
                    <a:lumMod val="25000"/>
                  </a:schemeClr>
                </a:solidFill>
                <a:latin typeface="Calibri" panose="020F0502020204030204" pitchFamily="34" charset="0"/>
                <a:cs typeface="Calibri" panose="020F0502020204030204" pitchFamily="34" charset="0"/>
              </a:rPr>
              <a:t>22</a:t>
            </a:r>
            <a:r>
              <a:rPr lang="en-US" sz="2000" b="1" dirty="0" smtClean="0">
                <a:solidFill>
                  <a:schemeClr val="accent1">
                    <a:lumMod val="25000"/>
                  </a:schemeClr>
                </a:solidFill>
                <a:latin typeface="Calibri" panose="020F0502020204030204" pitchFamily="34" charset="0"/>
                <a:cs typeface="Calibri" panose="020F0502020204030204" pitchFamily="34" charset="0"/>
              </a:rPr>
              <a:t>/Inf.</a:t>
            </a:r>
            <a:r>
              <a:rPr lang="hr-HR" sz="2000" b="1" dirty="0" smtClean="0">
                <a:solidFill>
                  <a:schemeClr val="accent1">
                    <a:lumMod val="25000"/>
                  </a:schemeClr>
                </a:solidFill>
                <a:latin typeface="Calibri" panose="020F0502020204030204" pitchFamily="34" charset="0"/>
                <a:cs typeface="Calibri" panose="020F0502020204030204" pitchFamily="34" charset="0"/>
              </a:rPr>
              <a:t>7)</a:t>
            </a:r>
            <a:r>
              <a:rPr lang="en-US" sz="2000" b="1" dirty="0" smtClean="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The final report of the Informal Online working group on eutrophication (UNEP((DEPI)/MED </a:t>
            </a:r>
            <a:r>
              <a:rPr lang="hr-HR" sz="2000" b="1" dirty="0" smtClean="0">
                <a:solidFill>
                  <a:schemeClr val="accent1">
                    <a:lumMod val="25000"/>
                  </a:schemeClr>
                </a:solidFill>
                <a:latin typeface="Calibri" panose="020F0502020204030204" pitchFamily="34" charset="0"/>
                <a:cs typeface="Calibri" panose="020F0502020204030204" pitchFamily="34" charset="0"/>
              </a:rPr>
              <a:t>W</a:t>
            </a:r>
            <a:r>
              <a:rPr lang="en-US" sz="2000" b="1" dirty="0" smtClean="0">
                <a:solidFill>
                  <a:schemeClr val="accent1">
                    <a:lumMod val="25000"/>
                  </a:schemeClr>
                </a:solidFill>
                <a:latin typeface="Calibri" panose="020F0502020204030204" pitchFamily="34" charset="0"/>
                <a:cs typeface="Calibri" panose="020F0502020204030204" pitchFamily="34" charset="0"/>
              </a:rPr>
              <a:t>G.420/Inf.1</a:t>
            </a:r>
            <a:r>
              <a:rPr lang="hr-HR" sz="2000" b="1" dirty="0" smtClean="0">
                <a:solidFill>
                  <a:schemeClr val="accent1">
                    <a:lumMod val="25000"/>
                  </a:schemeClr>
                </a:solidFill>
                <a:latin typeface="Calibri" panose="020F0502020204030204" pitchFamily="34" charset="0"/>
                <a:cs typeface="Calibri" panose="020F0502020204030204" pitchFamily="34" charset="0"/>
              </a:rPr>
              <a:t>0</a:t>
            </a:r>
            <a:r>
              <a:rPr lang="en-US" sz="2000" b="1" dirty="0" smtClean="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contains assessment criteria regarding eutrophication </a:t>
            </a:r>
          </a:p>
        </p:txBody>
      </p:sp>
      <p:pic>
        <p:nvPicPr>
          <p:cNvPr id="2" name="Picture 1">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88481" y="3535843"/>
            <a:ext cx="1783163" cy="2520280"/>
          </a:xfrm>
          <a:prstGeom prst="rect">
            <a:avLst/>
          </a:prstGeom>
        </p:spPr>
      </p:pic>
      <p:sp>
        <p:nvSpPr>
          <p:cNvPr id="4" name="Rectangle 3"/>
          <p:cNvSpPr/>
          <p:nvPr/>
        </p:nvSpPr>
        <p:spPr>
          <a:xfrm>
            <a:off x="5239357" y="5314766"/>
            <a:ext cx="1287532" cy="369332"/>
          </a:xfrm>
          <a:prstGeom prst="rect">
            <a:avLst/>
          </a:prstGeom>
        </p:spPr>
        <p:txBody>
          <a:bodyPr wrap="none">
            <a:spAutoFit/>
          </a:bodyPr>
          <a:lstStyle/>
          <a:p>
            <a:r>
              <a:rPr lang="hr-HR" b="1" dirty="0"/>
              <a:t>IG.22/Inf.7</a:t>
            </a:r>
          </a:p>
        </p:txBody>
      </p:sp>
      <p:pic>
        <p:nvPicPr>
          <p:cNvPr id="5" name="Picture 4">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1644" y="3536123"/>
            <a:ext cx="1782964" cy="2520000"/>
          </a:xfrm>
          <a:prstGeom prst="rect">
            <a:avLst/>
          </a:prstGeom>
        </p:spPr>
      </p:pic>
      <p:sp>
        <p:nvSpPr>
          <p:cNvPr id="9" name="Rectangle 8"/>
          <p:cNvSpPr/>
          <p:nvPr/>
        </p:nvSpPr>
        <p:spPr>
          <a:xfrm>
            <a:off x="6667261" y="5325725"/>
            <a:ext cx="1697901" cy="369332"/>
          </a:xfrm>
          <a:prstGeom prst="rect">
            <a:avLst/>
          </a:prstGeom>
        </p:spPr>
        <p:txBody>
          <a:bodyPr wrap="none">
            <a:spAutoFit/>
          </a:bodyPr>
          <a:lstStyle/>
          <a:p>
            <a:r>
              <a:rPr lang="hr-HR" b="1" dirty="0"/>
              <a:t>WG.420/Inf.10</a:t>
            </a:r>
          </a:p>
        </p:txBody>
      </p:sp>
      <p:sp>
        <p:nvSpPr>
          <p:cNvPr id="12" name="TextBox 11"/>
          <p:cNvSpPr txBox="1"/>
          <p:nvPr/>
        </p:nvSpPr>
        <p:spPr>
          <a:xfrm>
            <a:off x="6219010" y="5905723"/>
            <a:ext cx="505267" cy="369332"/>
          </a:xfrm>
          <a:prstGeom prst="rect">
            <a:avLst/>
          </a:prstGeom>
          <a:noFill/>
        </p:spPr>
        <p:txBody>
          <a:bodyPr wrap="none" rtlCol="0">
            <a:spAutoFit/>
          </a:bodyPr>
          <a:lstStyle/>
          <a:p>
            <a:r>
              <a:rPr lang="hr-HR" b="1" dirty="0" smtClean="0">
                <a:solidFill>
                  <a:schemeClr val="tx2">
                    <a:lumMod val="85000"/>
                    <a:lumOff val="15000"/>
                  </a:schemeClr>
                </a:solidFill>
              </a:rPr>
              <a:t>EN</a:t>
            </a:r>
            <a:endParaRPr lang="hr-HR" b="1" dirty="0">
              <a:solidFill>
                <a:schemeClr val="tx2">
                  <a:lumMod val="85000"/>
                  <a:lumOff val="15000"/>
                </a:schemeClr>
              </a:solidFill>
            </a:endParaRPr>
          </a:p>
        </p:txBody>
      </p:sp>
    </p:spTree>
    <p:extLst>
      <p:ext uri="{BB962C8B-B14F-4D97-AF65-F5344CB8AC3E}">
        <p14:creationId xmlns:p14="http://schemas.microsoft.com/office/powerpoint/2010/main" val="29151439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6150"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p:cNvSpPr>
            <a:spLocks noChangeArrowheads="1"/>
          </p:cNvSpPr>
          <p:nvPr/>
        </p:nvSpPr>
        <p:spPr bwMode="auto">
          <a:xfrm>
            <a:off x="251520" y="1268760"/>
            <a:ext cx="70516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US" altLang="sr-Latn-RS" sz="3200" b="1" dirty="0">
                <a:solidFill>
                  <a:srgbClr val="446388"/>
                </a:solidFill>
                <a:latin typeface="Calibri" panose="020F0502020204030204" pitchFamily="34" charset="0"/>
                <a:cs typeface="Calibri" panose="020F0502020204030204" pitchFamily="34" charset="0"/>
              </a:rPr>
              <a:t>Common Indicator Guidance Fact Sheets</a:t>
            </a:r>
            <a:endParaRPr lang="hr-HR" altLang="sr-Latn-RS" sz="3200" b="1" dirty="0">
              <a:solidFill>
                <a:srgbClr val="446388"/>
              </a:solidFill>
              <a:latin typeface="Calibri" panose="020F0502020204030204" pitchFamily="34" charset="0"/>
              <a:cs typeface="Calibri" panose="020F0502020204030204" pitchFamily="34" charset="0"/>
            </a:endParaRPr>
          </a:p>
        </p:txBody>
      </p:sp>
      <p:pic>
        <p:nvPicPr>
          <p:cNvPr id="2" name="Picture 1">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04048" y="2092103"/>
            <a:ext cx="2857832" cy="4039727"/>
          </a:xfrm>
          <a:prstGeom prst="rect">
            <a:avLst/>
          </a:prstGeom>
        </p:spPr>
      </p:pic>
      <p:sp>
        <p:nvSpPr>
          <p:cNvPr id="9" name="TextBox 8"/>
          <p:cNvSpPr txBox="1"/>
          <p:nvPr/>
        </p:nvSpPr>
        <p:spPr>
          <a:xfrm>
            <a:off x="7232208" y="5210324"/>
            <a:ext cx="505267" cy="369332"/>
          </a:xfrm>
          <a:prstGeom prst="rect">
            <a:avLst/>
          </a:prstGeom>
          <a:noFill/>
        </p:spPr>
        <p:txBody>
          <a:bodyPr wrap="none" rtlCol="0">
            <a:spAutoFit/>
          </a:bodyPr>
          <a:lstStyle/>
          <a:p>
            <a:r>
              <a:rPr lang="hr-HR" b="1" dirty="0" smtClean="0">
                <a:solidFill>
                  <a:schemeClr val="tx2">
                    <a:lumMod val="85000"/>
                    <a:lumOff val="15000"/>
                  </a:schemeClr>
                </a:solidFill>
              </a:rPr>
              <a:t>EN</a:t>
            </a:r>
            <a:endParaRPr lang="hr-HR" b="1" dirty="0">
              <a:solidFill>
                <a:schemeClr val="tx2">
                  <a:lumMod val="85000"/>
                  <a:lumOff val="15000"/>
                </a:schemeClr>
              </a:solidFill>
            </a:endParaRPr>
          </a:p>
        </p:txBody>
      </p:sp>
    </p:spTree>
    <p:extLst>
      <p:ext uri="{BB962C8B-B14F-4D97-AF65-F5344CB8AC3E}">
        <p14:creationId xmlns:p14="http://schemas.microsoft.com/office/powerpoint/2010/main" val="1821803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542528" y="630932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6150"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993350414"/>
              </p:ext>
            </p:extLst>
          </p:nvPr>
        </p:nvGraphicFramePr>
        <p:xfrm>
          <a:off x="251520" y="2006800"/>
          <a:ext cx="8640960" cy="3168352"/>
        </p:xfrm>
        <a:graphic>
          <a:graphicData uri="http://schemas.openxmlformats.org/drawingml/2006/table">
            <a:tbl>
              <a:tblPr firstRow="1" firstCol="1" bandRow="1" bandCol="1">
                <a:tableStyleId>{5C22544A-7EE6-4342-B048-85BDC9FD1C3A}</a:tableStyleId>
              </a:tblPr>
              <a:tblGrid>
                <a:gridCol w="1661260">
                  <a:extLst>
                    <a:ext uri="{9D8B030D-6E8A-4147-A177-3AD203B41FA5}">
                      <a16:colId xmlns:a16="http://schemas.microsoft.com/office/drawing/2014/main" val="1916467403"/>
                    </a:ext>
                  </a:extLst>
                </a:gridCol>
                <a:gridCol w="4125097">
                  <a:extLst>
                    <a:ext uri="{9D8B030D-6E8A-4147-A177-3AD203B41FA5}">
                      <a16:colId xmlns:a16="http://schemas.microsoft.com/office/drawing/2014/main" val="1965249039"/>
                    </a:ext>
                  </a:extLst>
                </a:gridCol>
                <a:gridCol w="2854603">
                  <a:extLst>
                    <a:ext uri="{9D8B030D-6E8A-4147-A177-3AD203B41FA5}">
                      <a16:colId xmlns:a16="http://schemas.microsoft.com/office/drawing/2014/main" val="1551786908"/>
                    </a:ext>
                  </a:extLst>
                </a:gridCol>
              </a:tblGrid>
              <a:tr h="576064">
                <a:tc>
                  <a:txBody>
                    <a:bodyPr/>
                    <a:lstStyle/>
                    <a:p>
                      <a:pPr>
                        <a:spcAft>
                          <a:spcPts val="0"/>
                        </a:spcAft>
                      </a:pPr>
                      <a:r>
                        <a:rPr lang="en-GB" sz="1800" dirty="0">
                          <a:effectLst/>
                          <a:latin typeface="Calibri" panose="020F0502020204030204" pitchFamily="34" charset="0"/>
                          <a:cs typeface="Calibri" panose="020F0502020204030204" pitchFamily="34" charset="0"/>
                        </a:rPr>
                        <a:t>Ecological Objective</a:t>
                      </a:r>
                      <a:endParaRPr lang="hr-HR"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spcAft>
                          <a:spcPts val="0"/>
                        </a:spcAft>
                      </a:pPr>
                      <a:r>
                        <a:rPr lang="en-GB" sz="1800" dirty="0">
                          <a:effectLst/>
                          <a:latin typeface="Calibri" panose="020F0502020204030204" pitchFamily="34" charset="0"/>
                          <a:cs typeface="Calibri" panose="020F0502020204030204" pitchFamily="34" charset="0"/>
                        </a:rPr>
                        <a:t>Selected IMAP Common Indicator</a:t>
                      </a:r>
                      <a:endParaRPr lang="hr-HR"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spcAft>
                          <a:spcPts val="0"/>
                        </a:spcAft>
                      </a:pPr>
                      <a:r>
                        <a:rPr lang="en-GB" sz="1800">
                          <a:effectLst/>
                          <a:latin typeface="Calibri" panose="020F0502020204030204" pitchFamily="34" charset="0"/>
                          <a:cs typeface="Calibri" panose="020F0502020204030204" pitchFamily="34" charset="0"/>
                        </a:rPr>
                        <a:t>INFO-MAP Information Standard</a:t>
                      </a:r>
                      <a:endParaRPr lang="hr-HR" sz="180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113457271"/>
                  </a:ext>
                </a:extLst>
              </a:tr>
              <a:tr h="2592288">
                <a:tc>
                  <a:txBody>
                    <a:bodyPr/>
                    <a:lstStyle/>
                    <a:p>
                      <a:pPr>
                        <a:spcAft>
                          <a:spcPts val="0"/>
                        </a:spcAft>
                      </a:pPr>
                      <a:r>
                        <a:rPr lang="en-GB" sz="1800" dirty="0">
                          <a:effectLst/>
                          <a:latin typeface="Calibri" panose="020F0502020204030204" pitchFamily="34" charset="0"/>
                          <a:cs typeface="Calibri" panose="020F0502020204030204" pitchFamily="34" charset="0"/>
                        </a:rPr>
                        <a:t>EO5 – Eutrophication</a:t>
                      </a:r>
                      <a:endParaRPr lang="hr-HR"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spcAft>
                          <a:spcPts val="0"/>
                        </a:spcAft>
                      </a:pPr>
                      <a:r>
                        <a:rPr lang="en-GB" sz="1800" dirty="0">
                          <a:effectLst/>
                          <a:latin typeface="Calibri" panose="020F0502020204030204" pitchFamily="34" charset="0"/>
                          <a:cs typeface="Calibri" panose="020F0502020204030204" pitchFamily="34" charset="0"/>
                        </a:rPr>
                        <a:t>Common Indicator 13: </a:t>
                      </a:r>
                      <a:endParaRPr lang="hr-HR" sz="1800" dirty="0" smtClean="0">
                        <a:effectLst/>
                        <a:latin typeface="Calibri" panose="020F0502020204030204" pitchFamily="34" charset="0"/>
                        <a:cs typeface="Calibri" panose="020F0502020204030204" pitchFamily="34" charset="0"/>
                      </a:endParaRPr>
                    </a:p>
                    <a:p>
                      <a:pPr>
                        <a:spcAft>
                          <a:spcPts val="0"/>
                        </a:spcAft>
                      </a:pPr>
                      <a:r>
                        <a:rPr lang="en-GB" sz="1800" dirty="0" smtClean="0">
                          <a:effectLst/>
                          <a:latin typeface="Calibri" panose="020F0502020204030204" pitchFamily="34" charset="0"/>
                          <a:cs typeface="Calibri" panose="020F0502020204030204" pitchFamily="34" charset="0"/>
                        </a:rPr>
                        <a:t>Concentration </a:t>
                      </a:r>
                      <a:r>
                        <a:rPr lang="en-GB" sz="1800" dirty="0">
                          <a:effectLst/>
                          <a:latin typeface="Calibri" panose="020F0502020204030204" pitchFamily="34" charset="0"/>
                          <a:cs typeface="Calibri" panose="020F0502020204030204" pitchFamily="34" charset="0"/>
                        </a:rPr>
                        <a:t>of key nutrients in water column</a:t>
                      </a:r>
                      <a:endParaRPr lang="hr-HR" sz="1800" dirty="0">
                        <a:effectLst/>
                        <a:latin typeface="Calibri" panose="020F0502020204030204" pitchFamily="34" charset="0"/>
                        <a:cs typeface="Calibri" panose="020F0502020204030204" pitchFamily="34" charset="0"/>
                      </a:endParaRPr>
                    </a:p>
                    <a:p>
                      <a:pPr>
                        <a:spcAft>
                          <a:spcPts val="0"/>
                        </a:spcAft>
                      </a:pPr>
                      <a:r>
                        <a:rPr lang="en-GB" sz="1800" dirty="0">
                          <a:effectLst/>
                          <a:latin typeface="Calibri" panose="020F0502020204030204" pitchFamily="34" charset="0"/>
                          <a:cs typeface="Calibri" panose="020F0502020204030204" pitchFamily="34" charset="0"/>
                        </a:rPr>
                        <a:t> </a:t>
                      </a:r>
                      <a:endParaRPr lang="hr-HR" sz="1800" dirty="0">
                        <a:effectLst/>
                        <a:latin typeface="Calibri" panose="020F0502020204030204" pitchFamily="34" charset="0"/>
                        <a:cs typeface="Calibri" panose="020F0502020204030204" pitchFamily="34" charset="0"/>
                      </a:endParaRPr>
                    </a:p>
                    <a:p>
                      <a:pPr>
                        <a:spcAft>
                          <a:spcPts val="0"/>
                        </a:spcAft>
                      </a:pPr>
                      <a:r>
                        <a:rPr lang="en-GB" sz="1800" dirty="0">
                          <a:effectLst/>
                          <a:latin typeface="Calibri" panose="020F0502020204030204" pitchFamily="34" charset="0"/>
                          <a:cs typeface="Calibri" panose="020F0502020204030204" pitchFamily="34" charset="0"/>
                        </a:rPr>
                        <a:t> </a:t>
                      </a:r>
                      <a:endParaRPr lang="hr-HR" sz="1800" dirty="0">
                        <a:effectLst/>
                        <a:latin typeface="Calibri" panose="020F0502020204030204" pitchFamily="34" charset="0"/>
                        <a:cs typeface="Calibri" panose="020F0502020204030204" pitchFamily="34" charset="0"/>
                      </a:endParaRPr>
                    </a:p>
                    <a:p>
                      <a:pPr>
                        <a:spcAft>
                          <a:spcPts val="0"/>
                        </a:spcAft>
                      </a:pPr>
                      <a:r>
                        <a:rPr lang="en-GB" sz="1800" dirty="0">
                          <a:effectLst/>
                          <a:latin typeface="Calibri" panose="020F0502020204030204" pitchFamily="34" charset="0"/>
                          <a:cs typeface="Calibri" panose="020F0502020204030204" pitchFamily="34" charset="0"/>
                        </a:rPr>
                        <a:t>Common Indicator 14: </a:t>
                      </a:r>
                      <a:endParaRPr lang="hr-HR" sz="1800" dirty="0" smtClean="0">
                        <a:effectLst/>
                        <a:latin typeface="Calibri" panose="020F0502020204030204" pitchFamily="34" charset="0"/>
                        <a:cs typeface="Calibri" panose="020F0502020204030204" pitchFamily="34" charset="0"/>
                      </a:endParaRPr>
                    </a:p>
                    <a:p>
                      <a:pPr>
                        <a:spcAft>
                          <a:spcPts val="0"/>
                        </a:spcAft>
                      </a:pPr>
                      <a:r>
                        <a:rPr lang="en-GB" sz="1800" dirty="0" smtClean="0">
                          <a:effectLst/>
                          <a:latin typeface="Calibri" panose="020F0502020204030204" pitchFamily="34" charset="0"/>
                          <a:cs typeface="Calibri" panose="020F0502020204030204" pitchFamily="34" charset="0"/>
                        </a:rPr>
                        <a:t>Chlorophyll-a </a:t>
                      </a:r>
                      <a:r>
                        <a:rPr lang="en-GB" sz="1800" dirty="0">
                          <a:effectLst/>
                          <a:latin typeface="Calibri" panose="020F0502020204030204" pitchFamily="34" charset="0"/>
                          <a:cs typeface="Calibri" panose="020F0502020204030204" pitchFamily="34" charset="0"/>
                        </a:rPr>
                        <a:t>concentration in water column </a:t>
                      </a:r>
                      <a:endParaRPr lang="hr-HR" sz="1800" dirty="0">
                        <a:effectLst/>
                        <a:latin typeface="Calibri" panose="020F0502020204030204" pitchFamily="34" charset="0"/>
                        <a:cs typeface="Calibri" panose="020F0502020204030204" pitchFamily="34" charset="0"/>
                      </a:endParaRPr>
                    </a:p>
                    <a:p>
                      <a:pPr>
                        <a:spcAft>
                          <a:spcPts val="0"/>
                        </a:spcAft>
                      </a:pPr>
                      <a:r>
                        <a:rPr lang="en-GB" sz="1800" dirty="0">
                          <a:effectLst/>
                          <a:latin typeface="Calibri" panose="020F0502020204030204" pitchFamily="34" charset="0"/>
                          <a:cs typeface="Calibri" panose="020F0502020204030204" pitchFamily="34" charset="0"/>
                        </a:rPr>
                        <a:t> </a:t>
                      </a:r>
                      <a:endParaRPr lang="hr-HR" sz="18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spcAft>
                          <a:spcPts val="0"/>
                        </a:spcAft>
                      </a:pPr>
                      <a:r>
                        <a:rPr lang="en-GB" sz="1800" u="sng" dirty="0">
                          <a:effectLst/>
                          <a:latin typeface="Calibri" panose="020F0502020204030204" pitchFamily="34" charset="0"/>
                          <a:cs typeface="Calibri" panose="020F0502020204030204" pitchFamily="34" charset="0"/>
                          <a:hlinkClick r:id="rId4" action="ppaction://hlinkfile"/>
                        </a:rPr>
                        <a:t>Module C</a:t>
                      </a:r>
                      <a:r>
                        <a:rPr lang="en-GB" sz="1800" u="sng" dirty="0">
                          <a:effectLst/>
                          <a:latin typeface="Calibri" panose="020F0502020204030204" pitchFamily="34" charset="0"/>
                          <a:cs typeface="Calibri" panose="020F0502020204030204" pitchFamily="34" charset="0"/>
                        </a:rPr>
                        <a:t> </a:t>
                      </a:r>
                      <a:endParaRPr lang="hr-HR" sz="1800" dirty="0">
                        <a:effectLst/>
                        <a:latin typeface="Calibri" panose="020F0502020204030204" pitchFamily="34" charset="0"/>
                        <a:cs typeface="Calibri" panose="020F0502020204030204" pitchFamily="34" charset="0"/>
                      </a:endParaRPr>
                    </a:p>
                    <a:p>
                      <a:pPr>
                        <a:spcAft>
                          <a:spcPts val="0"/>
                        </a:spcAft>
                      </a:pPr>
                      <a:r>
                        <a:rPr lang="en-GB" sz="1800" dirty="0" err="1">
                          <a:effectLst/>
                          <a:latin typeface="Calibri" panose="020F0502020204030204" pitchFamily="34" charset="0"/>
                          <a:cs typeface="Calibri" panose="020F0502020204030204" pitchFamily="34" charset="0"/>
                        </a:rPr>
                        <a:t>Physico</a:t>
                      </a:r>
                      <a:r>
                        <a:rPr lang="en-GB" sz="1800" dirty="0">
                          <a:effectLst/>
                          <a:latin typeface="Calibri" panose="020F0502020204030204" pitchFamily="34" charset="0"/>
                          <a:cs typeface="Calibri" panose="020F0502020204030204" pitchFamily="34" charset="0"/>
                        </a:rPr>
                        <a:t>-chemical parameters</a:t>
                      </a:r>
                      <a:endParaRPr lang="hr-HR" sz="1800" dirty="0">
                        <a:effectLst/>
                        <a:latin typeface="Calibri" panose="020F0502020204030204" pitchFamily="34" charset="0"/>
                        <a:cs typeface="Calibri" panose="020F0502020204030204" pitchFamily="34" charset="0"/>
                      </a:endParaRPr>
                    </a:p>
                    <a:p>
                      <a:pPr>
                        <a:spcAft>
                          <a:spcPts val="0"/>
                        </a:spcAft>
                      </a:pPr>
                      <a:r>
                        <a:rPr lang="en-GB" sz="1800" dirty="0">
                          <a:effectLst/>
                          <a:latin typeface="Calibri" panose="020F0502020204030204" pitchFamily="34" charset="0"/>
                          <a:cs typeface="Calibri" panose="020F0502020204030204" pitchFamily="34" charset="0"/>
                        </a:rPr>
                        <a:t> </a:t>
                      </a:r>
                      <a:endParaRPr lang="hr-HR" sz="1800" dirty="0">
                        <a:effectLst/>
                        <a:latin typeface="Calibri" panose="020F0502020204030204" pitchFamily="34" charset="0"/>
                        <a:cs typeface="Calibri" panose="020F0502020204030204" pitchFamily="34" charset="0"/>
                      </a:endParaRPr>
                    </a:p>
                    <a:p>
                      <a:pPr>
                        <a:spcAft>
                          <a:spcPts val="0"/>
                        </a:spcAft>
                      </a:pPr>
                      <a:r>
                        <a:rPr lang="en-GB" sz="1800" u="sng" dirty="0">
                          <a:effectLst/>
                          <a:latin typeface="Calibri" panose="020F0502020204030204" pitchFamily="34" charset="0"/>
                          <a:cs typeface="Calibri" panose="020F0502020204030204" pitchFamily="34" charset="0"/>
                          <a:hlinkClick r:id="rId5" action="ppaction://hlinkfile"/>
                        </a:rPr>
                        <a:t>Module C1 </a:t>
                      </a:r>
                      <a:endParaRPr lang="hr-HR" sz="1800" dirty="0">
                        <a:effectLst/>
                        <a:latin typeface="Calibri" panose="020F0502020204030204" pitchFamily="34" charset="0"/>
                        <a:cs typeface="Calibri" panose="020F0502020204030204" pitchFamily="34" charset="0"/>
                      </a:endParaRPr>
                    </a:p>
                    <a:p>
                      <a:pPr>
                        <a:spcAft>
                          <a:spcPts val="0"/>
                        </a:spcAft>
                      </a:pPr>
                      <a:r>
                        <a:rPr lang="fr-FR" sz="1800" dirty="0">
                          <a:effectLst/>
                          <a:latin typeface="Calibri" panose="020F0502020204030204" pitchFamily="34" charset="0"/>
                          <a:cs typeface="Calibri" panose="020F0502020204030204" pitchFamily="34" charset="0"/>
                        </a:rPr>
                        <a:t>Aquaculture plants</a:t>
                      </a:r>
                      <a:endParaRPr lang="hr-HR" sz="1800" dirty="0">
                        <a:effectLst/>
                        <a:latin typeface="Calibri" panose="020F0502020204030204" pitchFamily="34" charset="0"/>
                        <a:cs typeface="Calibri" panose="020F0502020204030204" pitchFamily="34" charset="0"/>
                      </a:endParaRPr>
                    </a:p>
                    <a:p>
                      <a:pPr>
                        <a:spcAft>
                          <a:spcPts val="0"/>
                        </a:spcAft>
                      </a:pPr>
                      <a:r>
                        <a:rPr lang="fr-FR" sz="1800" u="sng" dirty="0">
                          <a:effectLst/>
                          <a:latin typeface="Calibri" panose="020F0502020204030204" pitchFamily="34" charset="0"/>
                          <a:cs typeface="Calibri" panose="020F0502020204030204" pitchFamily="34" charset="0"/>
                          <a:hlinkClick r:id="rId6" action="ppaction://hlinkfile"/>
                        </a:rPr>
                        <a:t>Module  C2 </a:t>
                      </a:r>
                      <a:endParaRPr lang="hr-HR" sz="1800" dirty="0">
                        <a:effectLst/>
                        <a:latin typeface="Calibri" panose="020F0502020204030204" pitchFamily="34" charset="0"/>
                        <a:cs typeface="Calibri" panose="020F0502020204030204" pitchFamily="34" charset="0"/>
                      </a:endParaRPr>
                    </a:p>
                    <a:p>
                      <a:pPr>
                        <a:spcAft>
                          <a:spcPts val="0"/>
                        </a:spcAft>
                      </a:pPr>
                      <a:r>
                        <a:rPr lang="fr-FR" sz="1800" dirty="0">
                          <a:effectLst/>
                          <a:latin typeface="Calibri" panose="020F0502020204030204" pitchFamily="34" charset="0"/>
                          <a:cs typeface="Calibri" panose="020F0502020204030204" pitchFamily="34" charset="0"/>
                        </a:rPr>
                        <a:t>River plume </a:t>
                      </a:r>
                      <a:endParaRPr lang="hr-HR" sz="1800" dirty="0">
                        <a:effectLst/>
                        <a:latin typeface="Calibri" panose="020F0502020204030204" pitchFamily="34" charset="0"/>
                        <a:cs typeface="Calibri" panose="020F0502020204030204" pitchFamily="34" charset="0"/>
                      </a:endParaRPr>
                    </a:p>
                    <a:p>
                      <a:pPr>
                        <a:spcAft>
                          <a:spcPts val="0"/>
                        </a:spcAft>
                      </a:pPr>
                      <a:r>
                        <a:rPr lang="fr-FR" sz="1800" u="sng" dirty="0">
                          <a:effectLst/>
                          <a:latin typeface="Calibri" panose="020F0502020204030204" pitchFamily="34" charset="0"/>
                          <a:cs typeface="Calibri" panose="020F0502020204030204" pitchFamily="34" charset="0"/>
                          <a:hlinkClick r:id="rId7" action="ppaction://hlinkfile"/>
                        </a:rPr>
                        <a:t>Module C3</a:t>
                      </a:r>
                      <a:endParaRPr lang="hr-HR" sz="1800" dirty="0">
                        <a:effectLst/>
                        <a:latin typeface="Calibri" panose="020F0502020204030204" pitchFamily="34" charset="0"/>
                        <a:cs typeface="Calibri" panose="020F0502020204030204" pitchFamily="34" charset="0"/>
                      </a:endParaRPr>
                    </a:p>
                    <a:p>
                      <a:pPr>
                        <a:spcAft>
                          <a:spcPts val="0"/>
                        </a:spcAft>
                      </a:pPr>
                      <a:r>
                        <a:rPr lang="fr-FR" sz="1800" dirty="0" err="1">
                          <a:effectLst/>
                          <a:latin typeface="Calibri" panose="020F0502020204030204" pitchFamily="34" charset="0"/>
                          <a:cs typeface="Calibri" panose="020F0502020204030204" pitchFamily="34" charset="0"/>
                        </a:rPr>
                        <a:t>Urban</a:t>
                      </a:r>
                      <a:r>
                        <a:rPr lang="fr-FR" sz="1800" dirty="0">
                          <a:effectLst/>
                          <a:latin typeface="Calibri" panose="020F0502020204030204" pitchFamily="34" charset="0"/>
                          <a:cs typeface="Calibri" panose="020F0502020204030204" pitchFamily="34" charset="0"/>
                        </a:rPr>
                        <a:t> </a:t>
                      </a:r>
                      <a:r>
                        <a:rPr lang="fr-FR" sz="1800" dirty="0" err="1">
                          <a:effectLst/>
                          <a:latin typeface="Calibri" panose="020F0502020204030204" pitchFamily="34" charset="0"/>
                          <a:cs typeface="Calibri" panose="020F0502020204030204" pitchFamily="34" charset="0"/>
                        </a:rPr>
                        <a:t>depuration</a:t>
                      </a:r>
                      <a:r>
                        <a:rPr lang="fr-FR" sz="1800" dirty="0">
                          <a:effectLst/>
                          <a:latin typeface="Calibri" panose="020F0502020204030204" pitchFamily="34" charset="0"/>
                          <a:cs typeface="Calibri" panose="020F0502020204030204" pitchFamily="34" charset="0"/>
                        </a:rPr>
                        <a:t> plants </a:t>
                      </a:r>
                      <a:endParaRPr lang="hr-HR"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353001352"/>
                  </a:ext>
                </a:extLst>
              </a:tr>
            </a:tbl>
          </a:graphicData>
        </a:graphic>
      </p:graphicFrame>
      <p:sp>
        <p:nvSpPr>
          <p:cNvPr id="8" name="Rectangle 1"/>
          <p:cNvSpPr>
            <a:spLocks noChangeArrowheads="1"/>
          </p:cNvSpPr>
          <p:nvPr/>
        </p:nvSpPr>
        <p:spPr bwMode="auto">
          <a:xfrm>
            <a:off x="202479" y="1196975"/>
            <a:ext cx="41059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hr-HR" altLang="sr-Latn-RS" sz="3200" b="1" dirty="0" smtClean="0">
                <a:solidFill>
                  <a:srgbClr val="446388"/>
                </a:solidFill>
                <a:latin typeface="Calibri" panose="020F0502020204030204" pitchFamily="34" charset="0"/>
                <a:cs typeface="Calibri" panose="020F0502020204030204" pitchFamily="34" charset="0"/>
              </a:rPr>
              <a:t>METADATA TEMPLATES</a:t>
            </a:r>
            <a:endParaRPr lang="hr-HR" altLang="sr-Latn-RS" sz="3200" b="1" dirty="0">
              <a:solidFill>
                <a:srgbClr val="446388"/>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6150"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p:cNvSpPr>
            <a:spLocks noChangeArrowheads="1"/>
          </p:cNvSpPr>
          <p:nvPr/>
        </p:nvSpPr>
        <p:spPr bwMode="auto">
          <a:xfrm>
            <a:off x="467544" y="1183876"/>
            <a:ext cx="38304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hr-HR" altLang="sr-Latn-RS" sz="3200" b="1" dirty="0" smtClean="0">
                <a:solidFill>
                  <a:srgbClr val="446388"/>
                </a:solidFill>
                <a:latin typeface="Calibri" panose="020F0502020204030204" pitchFamily="34" charset="0"/>
                <a:cs typeface="Calibri" panose="020F0502020204030204" pitchFamily="34" charset="0"/>
              </a:rPr>
              <a:t>Quality Status Report</a:t>
            </a:r>
            <a:endParaRPr lang="hr-HR" altLang="sr-Latn-RS" sz="3200" b="1" dirty="0">
              <a:solidFill>
                <a:srgbClr val="446388"/>
              </a:solidFill>
              <a:latin typeface="Calibri" panose="020F0502020204030204" pitchFamily="34" charset="0"/>
              <a:cs typeface="Calibri" panose="020F0502020204030204" pitchFamily="34" charset="0"/>
            </a:endParaRPr>
          </a:p>
        </p:txBody>
      </p:sp>
      <p:pic>
        <p:nvPicPr>
          <p:cNvPr id="2" name="Picture 1">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04048" y="2092132"/>
            <a:ext cx="2857832" cy="4039668"/>
          </a:xfrm>
          <a:prstGeom prst="rect">
            <a:avLst/>
          </a:prstGeom>
        </p:spPr>
      </p:pic>
      <p:sp>
        <p:nvSpPr>
          <p:cNvPr id="9" name="TextBox 8"/>
          <p:cNvSpPr txBox="1"/>
          <p:nvPr/>
        </p:nvSpPr>
        <p:spPr>
          <a:xfrm>
            <a:off x="7232200" y="5887443"/>
            <a:ext cx="505267" cy="369332"/>
          </a:xfrm>
          <a:prstGeom prst="rect">
            <a:avLst/>
          </a:prstGeom>
          <a:noFill/>
        </p:spPr>
        <p:txBody>
          <a:bodyPr wrap="none" rtlCol="0">
            <a:spAutoFit/>
          </a:bodyPr>
          <a:lstStyle/>
          <a:p>
            <a:r>
              <a:rPr lang="hr-HR" b="1" dirty="0" smtClean="0">
                <a:solidFill>
                  <a:schemeClr val="tx2">
                    <a:lumMod val="85000"/>
                    <a:lumOff val="15000"/>
                  </a:schemeClr>
                </a:solidFill>
              </a:rPr>
              <a:t>EN</a:t>
            </a:r>
            <a:endParaRPr lang="hr-HR" b="1" dirty="0">
              <a:solidFill>
                <a:schemeClr val="tx2">
                  <a:lumMod val="85000"/>
                  <a:lumOff val="15000"/>
                </a:schemeClr>
              </a:solidFill>
            </a:endParaRPr>
          </a:p>
        </p:txBody>
      </p:sp>
    </p:spTree>
    <p:extLst>
      <p:ext uri="{BB962C8B-B14F-4D97-AF65-F5344CB8AC3E}">
        <p14:creationId xmlns:p14="http://schemas.microsoft.com/office/powerpoint/2010/main" val="13596605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6150"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251520" y="1241881"/>
            <a:ext cx="8640960" cy="2062103"/>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METHODOLOGY AND PROTOCOLS</a:t>
            </a:r>
          </a:p>
          <a:p>
            <a:endParaRPr lang="hr-HR" sz="1600" b="1" dirty="0">
              <a:solidFill>
                <a:srgbClr val="446388"/>
              </a:solidFill>
              <a:latin typeface="Calibri" panose="020F0502020204030204" pitchFamily="34" charset="0"/>
              <a:cs typeface="Calibri" panose="020F0502020204030204" pitchFamily="34" charset="0"/>
            </a:endParaRPr>
          </a:p>
          <a:p>
            <a:pPr algn="just"/>
            <a:r>
              <a:rPr lang="en-US" sz="2000" b="1" dirty="0">
                <a:solidFill>
                  <a:schemeClr val="accent1">
                    <a:lumMod val="25000"/>
                  </a:schemeClr>
                </a:solidFill>
                <a:latin typeface="Calibri" panose="020F0502020204030204" pitchFamily="34" charset="0"/>
                <a:cs typeface="Calibri" panose="020F0502020204030204" pitchFamily="34" charset="0"/>
              </a:rPr>
              <a:t>It is accepted that surface density is adopted as a proxy indicator for static stability as both temperature and salinity are relevant in the dynamic </a:t>
            </a:r>
            <a:r>
              <a:rPr lang="en-US" sz="2000" b="1" dirty="0" smtClean="0">
                <a:solidFill>
                  <a:schemeClr val="accent1">
                    <a:lumMod val="25000"/>
                  </a:schemeClr>
                </a:solidFill>
                <a:latin typeface="Calibri" panose="020F0502020204030204" pitchFamily="34" charset="0"/>
                <a:cs typeface="Calibri" panose="020F0502020204030204" pitchFamily="34" charset="0"/>
              </a:rPr>
              <a:t>behavior </a:t>
            </a:r>
            <a:r>
              <a:rPr lang="en-US" sz="2000" b="1" dirty="0">
                <a:solidFill>
                  <a:schemeClr val="accent1">
                    <a:lumMod val="25000"/>
                  </a:schemeClr>
                </a:solidFill>
                <a:latin typeface="Calibri" panose="020F0502020204030204" pitchFamily="34" charset="0"/>
                <a:cs typeface="Calibri" panose="020F0502020204030204" pitchFamily="34" charset="0"/>
              </a:rPr>
              <a:t>of a coastal marine system. More information on typology criteria and setting is presented in document UNEP(DEPI)/MED </a:t>
            </a:r>
            <a:r>
              <a:rPr lang="hr-HR" sz="2000" b="1" dirty="0" err="1" smtClean="0">
                <a:solidFill>
                  <a:schemeClr val="accent1">
                    <a:lumMod val="25000"/>
                  </a:schemeClr>
                </a:solidFill>
                <a:latin typeface="Calibri" panose="020F0502020204030204" pitchFamily="34" charset="0"/>
                <a:cs typeface="Calibri" panose="020F0502020204030204" pitchFamily="34" charset="0"/>
              </a:rPr>
              <a:t>W</a:t>
            </a:r>
            <a:r>
              <a:rPr lang="en-US" sz="2000" b="1" dirty="0" smtClean="0">
                <a:solidFill>
                  <a:schemeClr val="accent1">
                    <a:lumMod val="25000"/>
                  </a:schemeClr>
                </a:solidFill>
                <a:latin typeface="Calibri" panose="020F0502020204030204" pitchFamily="34" charset="0"/>
                <a:cs typeface="Calibri" panose="020F0502020204030204" pitchFamily="34" charset="0"/>
              </a:rPr>
              <a:t>G </a:t>
            </a:r>
            <a:r>
              <a:rPr lang="en-US" sz="2000" b="1" dirty="0">
                <a:solidFill>
                  <a:schemeClr val="accent1">
                    <a:lumMod val="25000"/>
                  </a:schemeClr>
                </a:solidFill>
                <a:latin typeface="Calibri" panose="020F0502020204030204" pitchFamily="34" charset="0"/>
                <a:cs typeface="Calibri" panose="020F0502020204030204" pitchFamily="34" charset="0"/>
              </a:rPr>
              <a:t>417/Inf.15.</a:t>
            </a:r>
          </a:p>
        </p:txBody>
      </p:sp>
      <p:pic>
        <p:nvPicPr>
          <p:cNvPr id="11" name="Picture 10">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00192" y="3444046"/>
            <a:ext cx="2027254" cy="2865274"/>
          </a:xfrm>
          <a:prstGeom prst="rect">
            <a:avLst/>
          </a:prstGeom>
        </p:spPr>
      </p:pic>
      <p:pic>
        <p:nvPicPr>
          <p:cNvPr id="2" name="Picture 1">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19117" y="3398641"/>
            <a:ext cx="2024924" cy="2865274"/>
          </a:xfrm>
          <a:prstGeom prst="rect">
            <a:avLst/>
          </a:prstGeom>
        </p:spPr>
      </p:pic>
      <p:sp>
        <p:nvSpPr>
          <p:cNvPr id="3" name="Rectangle 2"/>
          <p:cNvSpPr/>
          <p:nvPr/>
        </p:nvSpPr>
        <p:spPr>
          <a:xfrm>
            <a:off x="6590111" y="5517232"/>
            <a:ext cx="1737335" cy="400110"/>
          </a:xfrm>
          <a:prstGeom prst="rect">
            <a:avLst/>
          </a:prstGeom>
        </p:spPr>
        <p:txBody>
          <a:bodyPr wrap="none">
            <a:spAutoFit/>
          </a:bodyPr>
          <a:lstStyle/>
          <a:p>
            <a:r>
              <a:rPr lang="hr-HR" sz="2000" b="1" dirty="0">
                <a:solidFill>
                  <a:srgbClr val="BBE0E3">
                    <a:lumMod val="25000"/>
                  </a:srgbClr>
                </a:solidFill>
                <a:latin typeface="Calibri" panose="020F0502020204030204" pitchFamily="34" charset="0"/>
                <a:cs typeface="Calibri" panose="020F0502020204030204" pitchFamily="34" charset="0"/>
              </a:rPr>
              <a:t>W</a:t>
            </a:r>
            <a:r>
              <a:rPr lang="en-US" sz="2000" b="1" dirty="0">
                <a:solidFill>
                  <a:srgbClr val="BBE0E3">
                    <a:lumMod val="25000"/>
                  </a:srgbClr>
                </a:solidFill>
                <a:latin typeface="Calibri" panose="020F0502020204030204" pitchFamily="34" charset="0"/>
                <a:cs typeface="Calibri" panose="020F0502020204030204" pitchFamily="34" charset="0"/>
              </a:rPr>
              <a:t>G 417/Inf.15</a:t>
            </a:r>
            <a:endParaRPr lang="hr-HR" dirty="0"/>
          </a:p>
        </p:txBody>
      </p:sp>
      <p:sp>
        <p:nvSpPr>
          <p:cNvPr id="12" name="Rectangle 11"/>
          <p:cNvSpPr/>
          <p:nvPr/>
        </p:nvSpPr>
        <p:spPr>
          <a:xfrm>
            <a:off x="1763688" y="5549381"/>
            <a:ext cx="1301959" cy="400110"/>
          </a:xfrm>
          <a:prstGeom prst="rect">
            <a:avLst/>
          </a:prstGeom>
        </p:spPr>
        <p:txBody>
          <a:bodyPr wrap="none">
            <a:spAutoFit/>
          </a:bodyPr>
          <a:lstStyle/>
          <a:p>
            <a:r>
              <a:rPr lang="hr-HR" sz="2000" b="1" dirty="0" smtClean="0">
                <a:solidFill>
                  <a:srgbClr val="BBE0E3">
                    <a:lumMod val="25000"/>
                  </a:srgbClr>
                </a:solidFill>
                <a:latin typeface="Calibri" panose="020F0502020204030204" pitchFamily="34" charset="0"/>
                <a:cs typeface="Calibri" panose="020F0502020204030204" pitchFamily="34" charset="0"/>
              </a:rPr>
              <a:t>MEDGig_1</a:t>
            </a:r>
            <a:endParaRPr lang="hr-HR" dirty="0"/>
          </a:p>
        </p:txBody>
      </p:sp>
      <p:pic>
        <p:nvPicPr>
          <p:cNvPr id="13" name="Picture 12">
            <a:hlinkClick r:id="rId8" action="ppaction://hlinkfile"/>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07766" y="3409616"/>
            <a:ext cx="2024924" cy="2863541"/>
          </a:xfrm>
          <a:prstGeom prst="rect">
            <a:avLst/>
          </a:prstGeom>
        </p:spPr>
      </p:pic>
      <p:sp>
        <p:nvSpPr>
          <p:cNvPr id="14" name="Rectangle 13"/>
          <p:cNvSpPr/>
          <p:nvPr/>
        </p:nvSpPr>
        <p:spPr>
          <a:xfrm>
            <a:off x="3952337" y="5559490"/>
            <a:ext cx="1301959" cy="400110"/>
          </a:xfrm>
          <a:prstGeom prst="rect">
            <a:avLst/>
          </a:prstGeom>
        </p:spPr>
        <p:txBody>
          <a:bodyPr wrap="none">
            <a:spAutoFit/>
          </a:bodyPr>
          <a:lstStyle/>
          <a:p>
            <a:r>
              <a:rPr lang="hr-HR" sz="2000" b="1" dirty="0" smtClean="0">
                <a:solidFill>
                  <a:srgbClr val="BBE0E3">
                    <a:lumMod val="25000"/>
                  </a:srgbClr>
                </a:solidFill>
                <a:latin typeface="Calibri" panose="020F0502020204030204" pitchFamily="34" charset="0"/>
                <a:cs typeface="Calibri" panose="020F0502020204030204" pitchFamily="34" charset="0"/>
              </a:rPr>
              <a:t>MEDGig_2</a:t>
            </a:r>
            <a:endParaRPr lang="hr-HR" dirty="0"/>
          </a:p>
        </p:txBody>
      </p:sp>
    </p:spTree>
    <p:extLst>
      <p:ext uri="{BB962C8B-B14F-4D97-AF65-F5344CB8AC3E}">
        <p14:creationId xmlns:p14="http://schemas.microsoft.com/office/powerpoint/2010/main" val="362095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8198"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1934563636"/>
              </p:ext>
            </p:extLst>
          </p:nvPr>
        </p:nvGraphicFramePr>
        <p:xfrm>
          <a:off x="-703284" y="1768850"/>
          <a:ext cx="10550568" cy="3744416"/>
        </p:xfrm>
        <a:graphic>
          <a:graphicData uri="http://schemas.openxmlformats.org/presentationml/2006/ole">
            <mc:AlternateContent xmlns:mc="http://schemas.openxmlformats.org/markup-compatibility/2006">
              <mc:Choice xmlns:v="urn:schemas-microsoft-com:vml" Requires="v">
                <p:oleObj spid="_x0000_s2059" name="Document" r:id="rId5" imgW="6483724" imgH="2375005" progId="Word.Document.12">
                  <p:embed/>
                </p:oleObj>
              </mc:Choice>
              <mc:Fallback>
                <p:oleObj name="Document" r:id="rId5" imgW="6483724" imgH="2375005" progId="Word.Document.12">
                  <p:embed/>
                  <p:pic>
                    <p:nvPicPr>
                      <p:cNvPr id="0" name=""/>
                      <p:cNvPicPr/>
                      <p:nvPr/>
                    </p:nvPicPr>
                    <p:blipFill>
                      <a:blip r:embed="rId6"/>
                      <a:stretch>
                        <a:fillRect/>
                      </a:stretch>
                    </p:blipFill>
                    <p:spPr>
                      <a:xfrm>
                        <a:off x="-703284" y="1768850"/>
                        <a:ext cx="10550568" cy="3744416"/>
                      </a:xfrm>
                      <a:prstGeom prst="rect">
                        <a:avLst/>
                      </a:prstGeom>
                    </p:spPr>
                  </p:pic>
                </p:oleObj>
              </mc:Fallback>
            </mc:AlternateContent>
          </a:graphicData>
        </a:graphic>
      </p:graphicFrame>
    </p:spTree>
    <p:extLst>
      <p:ext uri="{BB962C8B-B14F-4D97-AF65-F5344CB8AC3E}">
        <p14:creationId xmlns:p14="http://schemas.microsoft.com/office/powerpoint/2010/main" val="31678626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8198"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1520" y="1241881"/>
            <a:ext cx="8640960" cy="584775"/>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Croatia example</a:t>
            </a:r>
          </a:p>
        </p:txBody>
      </p:sp>
      <p:pic>
        <p:nvPicPr>
          <p:cNvPr id="2" name="Picture 1">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736" y="2389703"/>
            <a:ext cx="2556711" cy="3429000"/>
          </a:xfrm>
          <a:prstGeom prst="rect">
            <a:avLst/>
          </a:prstGeom>
        </p:spPr>
      </p:pic>
      <p:pic>
        <p:nvPicPr>
          <p:cNvPr id="9" name="Picture 8">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36498" y="2389703"/>
            <a:ext cx="2427714" cy="3429000"/>
          </a:xfrm>
          <a:prstGeom prst="rect">
            <a:avLst/>
          </a:prstGeom>
        </p:spPr>
      </p:pic>
      <p:sp>
        <p:nvSpPr>
          <p:cNvPr id="11" name="Rectangle 10"/>
          <p:cNvSpPr/>
          <p:nvPr/>
        </p:nvSpPr>
        <p:spPr>
          <a:xfrm>
            <a:off x="2218303" y="5157192"/>
            <a:ext cx="1054328" cy="400110"/>
          </a:xfrm>
          <a:prstGeom prst="rect">
            <a:avLst/>
          </a:prstGeom>
        </p:spPr>
        <p:txBody>
          <a:bodyPr wrap="none">
            <a:spAutoFit/>
          </a:bodyPr>
          <a:lstStyle/>
          <a:p>
            <a:r>
              <a:rPr lang="hr-HR" sz="2000" b="1" dirty="0" smtClean="0">
                <a:solidFill>
                  <a:srgbClr val="BBE0E3">
                    <a:lumMod val="25000"/>
                  </a:srgbClr>
                </a:solidFill>
                <a:latin typeface="Calibri" panose="020F0502020204030204" pitchFamily="34" charset="0"/>
                <a:cs typeface="Calibri" panose="020F0502020204030204" pitchFamily="34" charset="0"/>
              </a:rPr>
              <a:t>Legislat.</a:t>
            </a:r>
            <a:endParaRPr lang="hr-HR" dirty="0"/>
          </a:p>
        </p:txBody>
      </p:sp>
      <p:sp>
        <p:nvSpPr>
          <p:cNvPr id="12" name="Rectangle 11"/>
          <p:cNvSpPr/>
          <p:nvPr/>
        </p:nvSpPr>
        <p:spPr>
          <a:xfrm>
            <a:off x="6084168" y="5165335"/>
            <a:ext cx="661463" cy="400110"/>
          </a:xfrm>
          <a:prstGeom prst="rect">
            <a:avLst/>
          </a:prstGeom>
        </p:spPr>
        <p:txBody>
          <a:bodyPr wrap="none">
            <a:spAutoFit/>
          </a:bodyPr>
          <a:lstStyle/>
          <a:p>
            <a:r>
              <a:rPr lang="hr-HR" sz="2000" b="1" dirty="0" smtClean="0">
                <a:solidFill>
                  <a:srgbClr val="BBE0E3">
                    <a:lumMod val="25000"/>
                  </a:srgbClr>
                </a:solidFill>
                <a:latin typeface="Calibri" panose="020F0502020204030204" pitchFamily="34" charset="0"/>
                <a:cs typeface="Calibri" panose="020F0502020204030204" pitchFamily="34" charset="0"/>
              </a:rPr>
              <a:t>GES.</a:t>
            </a:r>
            <a:endParaRPr lang="hr-HR" dirty="0"/>
          </a:p>
        </p:txBody>
      </p:sp>
    </p:spTree>
    <p:extLst>
      <p:ext uri="{BB962C8B-B14F-4D97-AF65-F5344CB8AC3E}">
        <p14:creationId xmlns:p14="http://schemas.microsoft.com/office/powerpoint/2010/main" val="19545577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5576" y="1690353"/>
            <a:ext cx="8255424" cy="4578585"/>
          </a:xfrm>
          <a:prstGeom prst="rect">
            <a:avLst/>
          </a:prstGeom>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2055"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10" name="TextBox 9"/>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8198"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584405" y="915553"/>
            <a:ext cx="43195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lvl="1" eaLnBrk="1" hangingPunct="1">
              <a:spcBef>
                <a:spcPct val="50000"/>
              </a:spcBef>
            </a:pPr>
            <a:r>
              <a:rPr lang="en-US" altLang="sr-Latn-RS" sz="4000" b="1" dirty="0">
                <a:solidFill>
                  <a:srgbClr val="C00000"/>
                </a:solidFill>
              </a:rPr>
              <a:t>Thanks for the attention!</a:t>
            </a:r>
            <a:endParaRPr lang="hr-HR" altLang="sr-Latn-RS" sz="4000" dirty="0">
              <a:solidFill>
                <a:srgbClr val="C00000"/>
              </a:solidFill>
            </a:endParaRPr>
          </a:p>
        </p:txBody>
      </p:sp>
    </p:spTree>
    <p:extLst>
      <p:ext uri="{BB962C8B-B14F-4D97-AF65-F5344CB8AC3E}">
        <p14:creationId xmlns:p14="http://schemas.microsoft.com/office/powerpoint/2010/main" val="2795365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2124075" y="1341438"/>
            <a:ext cx="6600825"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hr-HR" altLang="sr-Latn-RS" sz="3200" b="1" dirty="0">
                <a:solidFill>
                  <a:srgbClr val="446388"/>
                </a:solidFill>
                <a:latin typeface="Calibri" panose="020F0502020204030204" pitchFamily="34" charset="0"/>
                <a:cs typeface="Calibri" panose="020F0502020204030204" pitchFamily="34" charset="0"/>
              </a:rPr>
              <a:t>INTEGRATED MONITORING</a:t>
            </a:r>
          </a:p>
          <a:p>
            <a:pPr algn="r" eaLnBrk="1" hangingPunct="1"/>
            <a:r>
              <a:rPr lang="hr-HR" altLang="sr-Latn-RS" sz="3200" b="1" dirty="0">
                <a:solidFill>
                  <a:srgbClr val="446388"/>
                </a:solidFill>
                <a:latin typeface="Calibri" panose="020F0502020204030204" pitchFamily="34" charset="0"/>
                <a:cs typeface="Calibri" panose="020F0502020204030204" pitchFamily="34" charset="0"/>
              </a:rPr>
              <a:t>AND ASSESSMENT PROGRAMME</a:t>
            </a:r>
          </a:p>
          <a:p>
            <a:pPr algn="r" eaLnBrk="1" hangingPunct="1"/>
            <a:r>
              <a:rPr lang="hr-HR" altLang="sr-Latn-RS" sz="3200" b="1" dirty="0">
                <a:solidFill>
                  <a:srgbClr val="446388"/>
                </a:solidFill>
                <a:latin typeface="Calibri" panose="020F0502020204030204" pitchFamily="34" charset="0"/>
                <a:cs typeface="Calibri" panose="020F0502020204030204" pitchFamily="34" charset="0"/>
              </a:rPr>
              <a:t>OF THE MEDITERRANEAN</a:t>
            </a:r>
          </a:p>
          <a:p>
            <a:pPr algn="r" eaLnBrk="1" hangingPunct="1"/>
            <a:r>
              <a:rPr lang="hr-HR" altLang="sr-Latn-RS" sz="3200" b="1" dirty="0">
                <a:solidFill>
                  <a:srgbClr val="446388"/>
                </a:solidFill>
                <a:latin typeface="Calibri" panose="020F0502020204030204" pitchFamily="34" charset="0"/>
                <a:cs typeface="Calibri" panose="020F0502020204030204" pitchFamily="34" charset="0"/>
              </a:rPr>
              <a:t>SEA AND COAST</a:t>
            </a:r>
          </a:p>
          <a:p>
            <a:pPr algn="r" eaLnBrk="1" hangingPunct="1"/>
            <a:r>
              <a:rPr lang="hr-HR" altLang="sr-Latn-RS" sz="3200" b="1" dirty="0">
                <a:solidFill>
                  <a:srgbClr val="446388"/>
                </a:solidFill>
                <a:latin typeface="Calibri" panose="020F0502020204030204" pitchFamily="34" charset="0"/>
                <a:cs typeface="Calibri" panose="020F0502020204030204" pitchFamily="34" charset="0"/>
              </a:rPr>
              <a:t>AND RELATED</a:t>
            </a:r>
          </a:p>
          <a:p>
            <a:pPr algn="r" eaLnBrk="1" hangingPunct="1"/>
            <a:r>
              <a:rPr lang="hr-HR" altLang="sr-Latn-RS" sz="3200" b="1" dirty="0">
                <a:solidFill>
                  <a:srgbClr val="446388"/>
                </a:solidFill>
                <a:latin typeface="Calibri" panose="020F0502020204030204" pitchFamily="34" charset="0"/>
                <a:cs typeface="Calibri" panose="020F0502020204030204" pitchFamily="34" charset="0"/>
              </a:rPr>
              <a:t>ASSESSMENT CRITERIA</a:t>
            </a:r>
          </a:p>
          <a:p>
            <a:pPr algn="r" eaLnBrk="1" hangingPunct="1"/>
            <a:r>
              <a:rPr lang="hr-HR" altLang="sr-Latn-RS" sz="3200" b="1" dirty="0">
                <a:solidFill>
                  <a:srgbClr val="446388"/>
                </a:solidFill>
                <a:latin typeface="Calibri" panose="020F0502020204030204" pitchFamily="34" charset="0"/>
                <a:cs typeface="Calibri" panose="020F0502020204030204" pitchFamily="34" charset="0"/>
              </a:rPr>
              <a:t>(IMAP)</a:t>
            </a:r>
            <a:endParaRPr lang="hr-HR" altLang="sr-Latn-RS" sz="3200" dirty="0">
              <a:latin typeface="Calibri" panose="020F0502020204030204" pitchFamily="34" charset="0"/>
              <a:cs typeface="Calibri" panose="020F0502020204030204" pitchFamily="34" charset="0"/>
            </a:endParaRPr>
          </a:p>
        </p:txBody>
      </p:sp>
      <p:pic>
        <p:nvPicPr>
          <p:cNvPr id="307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8" name="TextBox 7"/>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307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pic>
        <p:nvPicPr>
          <p:cNvPr id="2" name="Picture 1">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7210" y="3814440"/>
            <a:ext cx="1600206" cy="2132856"/>
          </a:xfrm>
          <a:prstGeom prst="rect">
            <a:avLst/>
          </a:prstGeom>
        </p:spPr>
      </p:pic>
      <p:sp>
        <p:nvSpPr>
          <p:cNvPr id="3" name="TextBox 2"/>
          <p:cNvSpPr txBox="1"/>
          <p:nvPr/>
        </p:nvSpPr>
        <p:spPr>
          <a:xfrm>
            <a:off x="1618808" y="5561345"/>
            <a:ext cx="505267" cy="369332"/>
          </a:xfrm>
          <a:prstGeom prst="rect">
            <a:avLst/>
          </a:prstGeom>
          <a:noFill/>
        </p:spPr>
        <p:txBody>
          <a:bodyPr wrap="none" rtlCol="0">
            <a:spAutoFit/>
          </a:bodyPr>
          <a:lstStyle/>
          <a:p>
            <a:r>
              <a:rPr lang="hr-HR" b="1" dirty="0" smtClean="0">
                <a:solidFill>
                  <a:schemeClr val="tx2">
                    <a:lumMod val="85000"/>
                    <a:lumOff val="15000"/>
                  </a:schemeClr>
                </a:solidFill>
              </a:rPr>
              <a:t>EN</a:t>
            </a:r>
            <a:endParaRPr lang="hr-HR" b="1" dirty="0">
              <a:solidFill>
                <a:schemeClr val="tx2">
                  <a:lumMod val="85000"/>
                  <a:lumOff val="15000"/>
                </a:schemeClr>
              </a:solidFill>
            </a:endParaRPr>
          </a:p>
        </p:txBody>
      </p:sp>
      <p:pic>
        <p:nvPicPr>
          <p:cNvPr id="12" name="Picture 11">
            <a:hlinkClick r:id="rId6"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5570" y="3814440"/>
            <a:ext cx="1600206" cy="2132856"/>
          </a:xfrm>
          <a:prstGeom prst="rect">
            <a:avLst/>
          </a:prstGeom>
        </p:spPr>
      </p:pic>
      <p:sp>
        <p:nvSpPr>
          <p:cNvPr id="13" name="TextBox 12"/>
          <p:cNvSpPr txBox="1"/>
          <p:nvPr/>
        </p:nvSpPr>
        <p:spPr>
          <a:xfrm>
            <a:off x="3447168" y="5561345"/>
            <a:ext cx="492443" cy="369332"/>
          </a:xfrm>
          <a:prstGeom prst="rect">
            <a:avLst/>
          </a:prstGeom>
          <a:noFill/>
        </p:spPr>
        <p:txBody>
          <a:bodyPr wrap="none" rtlCol="0">
            <a:spAutoFit/>
          </a:bodyPr>
          <a:lstStyle/>
          <a:p>
            <a:r>
              <a:rPr lang="hr-HR" b="1" dirty="0" smtClean="0">
                <a:solidFill>
                  <a:schemeClr val="tx2">
                    <a:lumMod val="85000"/>
                    <a:lumOff val="15000"/>
                  </a:schemeClr>
                </a:solidFill>
              </a:rPr>
              <a:t>FR</a:t>
            </a:r>
            <a:endParaRPr lang="hr-HR" b="1" dirty="0">
              <a:solidFill>
                <a:schemeClr val="tx2">
                  <a:lumMod val="85000"/>
                  <a:lumOff val="1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825" y="1268413"/>
            <a:ext cx="8642350" cy="4708981"/>
          </a:xfrm>
          <a:prstGeom prst="rect">
            <a:avLst/>
          </a:prstGeom>
        </p:spPr>
        <p:txBody>
          <a:bodyPr>
            <a:spAutoFit/>
          </a:bodyPr>
          <a:lstStyle/>
          <a:p>
            <a:pPr algn="just" eaLnBrk="1" hangingPunct="1">
              <a:defRPr/>
            </a:pPr>
            <a:r>
              <a:rPr lang="en-US" sz="2000" b="1" dirty="0">
                <a:solidFill>
                  <a:schemeClr val="accent1">
                    <a:lumMod val="25000"/>
                  </a:schemeClr>
                </a:solidFill>
                <a:latin typeface="Calibri" panose="020F0502020204030204" pitchFamily="34" charset="0"/>
                <a:cs typeface="Calibri" panose="020F0502020204030204" pitchFamily="34" charset="0"/>
              </a:rPr>
              <a:t>At their 19th Ordinary Meeting (COP 19, Athens, Greece, 9-12 February</a:t>
            </a:r>
            <a:r>
              <a:rPr lang="hr-HR" sz="2000" b="1" dirty="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2016), the Contracting Parties to the Convention for the Protection</a:t>
            </a:r>
            <a:r>
              <a:rPr lang="hr-HR" sz="2000" b="1" dirty="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of the Marine Environment and the Coastal Region of the Mediterranean</a:t>
            </a:r>
            <a:r>
              <a:rPr lang="hr-HR" sz="2000" b="1" dirty="0">
                <a:solidFill>
                  <a:schemeClr val="accent1">
                    <a:lumMod val="25000"/>
                  </a:schemeClr>
                </a:solidFill>
                <a:latin typeface="Calibri" panose="020F0502020204030204" pitchFamily="34" charset="0"/>
                <a:cs typeface="Calibri" panose="020F0502020204030204" pitchFamily="34" charset="0"/>
              </a:rPr>
              <a:t> (Barcelona Convention) - namely 21 Mediterranean countries </a:t>
            </a:r>
            <a:r>
              <a:rPr lang="en-US" sz="2000" b="1" dirty="0">
                <a:solidFill>
                  <a:schemeClr val="accent1">
                    <a:lumMod val="25000"/>
                  </a:schemeClr>
                </a:solidFill>
                <a:latin typeface="Calibri" panose="020F0502020204030204" pitchFamily="34" charset="0"/>
                <a:cs typeface="Calibri" panose="020F0502020204030204" pitchFamily="34" charset="0"/>
              </a:rPr>
              <a:t>and the European Union - adopted a novel and ambitious </a:t>
            </a:r>
            <a:r>
              <a:rPr lang="en-US" sz="2000" b="1" dirty="0">
                <a:solidFill>
                  <a:srgbClr val="FF0000"/>
                </a:solidFill>
                <a:latin typeface="Calibri" panose="020F0502020204030204" pitchFamily="34" charset="0"/>
                <a:cs typeface="Calibri" panose="020F0502020204030204" pitchFamily="34" charset="0"/>
              </a:rPr>
              <a:t>Integrated</a:t>
            </a:r>
            <a:r>
              <a:rPr lang="hr-HR" sz="2000" b="1" dirty="0">
                <a:solidFill>
                  <a:srgbClr val="FF0000"/>
                </a:solidFill>
                <a:latin typeface="Calibri" panose="020F0502020204030204" pitchFamily="34" charset="0"/>
                <a:cs typeface="Calibri" panose="020F0502020204030204" pitchFamily="34" charset="0"/>
              </a:rPr>
              <a:t> </a:t>
            </a:r>
            <a:r>
              <a:rPr lang="en-US" sz="2000" b="1" dirty="0">
                <a:solidFill>
                  <a:srgbClr val="FF0000"/>
                </a:solidFill>
                <a:latin typeface="Calibri" panose="020F0502020204030204" pitchFamily="34" charset="0"/>
                <a:cs typeface="Calibri" panose="020F0502020204030204" pitchFamily="34" charset="0"/>
              </a:rPr>
              <a:t>Monitoring and Assessment </a:t>
            </a:r>
            <a:r>
              <a:rPr lang="en-US" sz="2000" b="1" dirty="0" err="1">
                <a:solidFill>
                  <a:srgbClr val="FF0000"/>
                </a:solidFill>
                <a:latin typeface="Calibri" panose="020F0502020204030204" pitchFamily="34" charset="0"/>
                <a:cs typeface="Calibri" panose="020F0502020204030204" pitchFamily="34" charset="0"/>
              </a:rPr>
              <a:t>Programme</a:t>
            </a:r>
            <a:r>
              <a:rPr lang="en-US" sz="2000" b="1" dirty="0">
                <a:solidFill>
                  <a:srgbClr val="FF0000"/>
                </a:solidFill>
                <a:latin typeface="Calibri" panose="020F0502020204030204" pitchFamily="34" charset="0"/>
                <a:cs typeface="Calibri" panose="020F0502020204030204" pitchFamily="34" charset="0"/>
              </a:rPr>
              <a:t> and related Assessment Criteria</a:t>
            </a:r>
            <a:r>
              <a:rPr lang="hr-HR" sz="2000" b="1" dirty="0">
                <a:solidFill>
                  <a:srgbClr val="FF0000"/>
                </a:solidFill>
                <a:latin typeface="Calibri" panose="020F0502020204030204" pitchFamily="34" charset="0"/>
                <a:cs typeface="Calibri" panose="020F0502020204030204" pitchFamily="34" charset="0"/>
              </a:rPr>
              <a:t> (IMAP)</a:t>
            </a:r>
            <a:r>
              <a:rPr lang="hr-HR" sz="2000" b="1" dirty="0">
                <a:solidFill>
                  <a:schemeClr val="accent1">
                    <a:lumMod val="25000"/>
                  </a:schemeClr>
                </a:solidFill>
                <a:latin typeface="Calibri" panose="020F0502020204030204" pitchFamily="34" charset="0"/>
                <a:cs typeface="Calibri" panose="020F0502020204030204" pitchFamily="34" charset="0"/>
              </a:rPr>
              <a:t>.</a:t>
            </a:r>
          </a:p>
          <a:p>
            <a:pPr algn="just" eaLnBrk="1" hangingPunct="1">
              <a:defRPr/>
            </a:pPr>
            <a:endParaRPr lang="hr-HR" sz="2000" b="1" dirty="0">
              <a:solidFill>
                <a:schemeClr val="accent1">
                  <a:lumMod val="25000"/>
                </a:schemeClr>
              </a:solidFill>
              <a:latin typeface="Calibri" panose="020F0502020204030204" pitchFamily="34" charset="0"/>
              <a:cs typeface="Calibri" panose="020F0502020204030204" pitchFamily="34" charset="0"/>
            </a:endParaRPr>
          </a:p>
          <a:p>
            <a:pPr algn="just" eaLnBrk="1" hangingPunct="1">
              <a:defRPr/>
            </a:pPr>
            <a:r>
              <a:rPr lang="en-US" sz="2000" b="1" dirty="0">
                <a:solidFill>
                  <a:schemeClr val="accent1">
                    <a:lumMod val="25000"/>
                  </a:schemeClr>
                </a:solidFill>
                <a:latin typeface="Calibri" panose="020F0502020204030204" pitchFamily="34" charset="0"/>
                <a:cs typeface="Calibri" panose="020F0502020204030204" pitchFamily="34" charset="0"/>
              </a:rPr>
              <a:t>IMAP is a key achievement for the Mediterranean region, which will</a:t>
            </a:r>
            <a:r>
              <a:rPr lang="hr-HR" sz="2000" b="1" dirty="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enable for the first time a quantitative, integrated analysis of the state</a:t>
            </a:r>
            <a:r>
              <a:rPr lang="hr-HR" sz="2000" b="1" dirty="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of the marine and coastal environment, covering pollution and marine</a:t>
            </a:r>
            <a:r>
              <a:rPr lang="hr-HR" sz="2000" b="1" dirty="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litter, biodiversity, non-indigenous species, coast, and hydrography,</a:t>
            </a:r>
            <a:r>
              <a:rPr lang="hr-HR" sz="2000" b="1" dirty="0">
                <a:solidFill>
                  <a:schemeClr val="accent1">
                    <a:lumMod val="25000"/>
                  </a:schemeClr>
                </a:solidFill>
                <a:latin typeface="Calibri" panose="020F0502020204030204" pitchFamily="34" charset="0"/>
                <a:cs typeface="Calibri" panose="020F0502020204030204" pitchFamily="34" charset="0"/>
              </a:rPr>
              <a:t> </a:t>
            </a:r>
            <a:r>
              <a:rPr lang="en-US" sz="2000" b="1" dirty="0">
                <a:solidFill>
                  <a:schemeClr val="accent1">
                    <a:lumMod val="25000"/>
                  </a:schemeClr>
                </a:solidFill>
                <a:latin typeface="Calibri" panose="020F0502020204030204" pitchFamily="34" charset="0"/>
                <a:cs typeface="Calibri" panose="020F0502020204030204" pitchFamily="34" charset="0"/>
              </a:rPr>
              <a:t>based on common regional indicators, targets and </a:t>
            </a:r>
            <a:r>
              <a:rPr lang="en-US" sz="2000" b="1" dirty="0">
                <a:solidFill>
                  <a:srgbClr val="FF0000"/>
                </a:solidFill>
                <a:latin typeface="Calibri" panose="020F0502020204030204" pitchFamily="34" charset="0"/>
                <a:cs typeface="Calibri" panose="020F0502020204030204" pitchFamily="34" charset="0"/>
              </a:rPr>
              <a:t>Good</a:t>
            </a:r>
            <a:r>
              <a:rPr lang="hr-HR" sz="2000" b="1" dirty="0">
                <a:solidFill>
                  <a:srgbClr val="FF0000"/>
                </a:solidFill>
                <a:latin typeface="Calibri" panose="020F0502020204030204" pitchFamily="34" charset="0"/>
                <a:cs typeface="Calibri" panose="020F0502020204030204" pitchFamily="34" charset="0"/>
              </a:rPr>
              <a:t> Environmental Status (GES)</a:t>
            </a:r>
            <a:r>
              <a:rPr lang="hr-HR" sz="2000" b="1" dirty="0">
                <a:solidFill>
                  <a:schemeClr val="accent1">
                    <a:lumMod val="25000"/>
                  </a:schemeClr>
                </a:solidFill>
                <a:latin typeface="Calibri" panose="020F0502020204030204" pitchFamily="34" charset="0"/>
                <a:cs typeface="Calibri" panose="020F0502020204030204" pitchFamily="34" charset="0"/>
              </a:rPr>
              <a:t> descriptions</a:t>
            </a:r>
            <a:r>
              <a:rPr lang="hr-HR" sz="2000" b="1" dirty="0" smtClean="0">
                <a:solidFill>
                  <a:schemeClr val="accent1">
                    <a:lumMod val="25000"/>
                  </a:schemeClr>
                </a:solidFill>
                <a:latin typeface="Calibri" panose="020F0502020204030204" pitchFamily="34" charset="0"/>
                <a:cs typeface="Calibri" panose="020F0502020204030204" pitchFamily="34" charset="0"/>
              </a:rPr>
              <a:t>.</a:t>
            </a:r>
          </a:p>
          <a:p>
            <a:pPr algn="just" eaLnBrk="1" hangingPunct="1">
              <a:defRPr/>
            </a:pPr>
            <a:endParaRPr lang="hr-HR" sz="2000" b="1" dirty="0">
              <a:solidFill>
                <a:schemeClr val="accent1">
                  <a:lumMod val="25000"/>
                </a:schemeClr>
              </a:solidFill>
              <a:latin typeface="Calibri" panose="020F0502020204030204" pitchFamily="34" charset="0"/>
              <a:cs typeface="Calibri" panose="020F0502020204030204" pitchFamily="34" charset="0"/>
            </a:endParaRPr>
          </a:p>
          <a:p>
            <a:pPr algn="just" eaLnBrk="1" hangingPunct="1">
              <a:defRPr/>
            </a:pP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pPr algn="just" eaLnBrk="1" hangingPunct="1">
              <a:defRPr/>
            </a:pPr>
            <a:endParaRPr lang="hr-HR" sz="2000" b="1" dirty="0">
              <a:solidFill>
                <a:schemeClr val="accent1">
                  <a:lumMod val="25000"/>
                </a:schemeClr>
              </a:solidFill>
              <a:latin typeface="Calibri" panose="020F0502020204030204" pitchFamily="34" charset="0"/>
              <a:cs typeface="Calibri" panose="020F0502020204030204" pitchFamily="34" charset="0"/>
            </a:endParaRPr>
          </a:p>
        </p:txBody>
      </p:sp>
      <p:pic>
        <p:nvPicPr>
          <p:cNvPr id="40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8" name="TextBox 7"/>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4102"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9" name="TextBox 8"/>
          <p:cNvSpPr txBox="1"/>
          <p:nvPr/>
        </p:nvSpPr>
        <p:spPr>
          <a:xfrm>
            <a:off x="1618808" y="5561345"/>
            <a:ext cx="505267" cy="369332"/>
          </a:xfrm>
          <a:prstGeom prst="rect">
            <a:avLst/>
          </a:prstGeom>
          <a:noFill/>
        </p:spPr>
        <p:txBody>
          <a:bodyPr wrap="none" rtlCol="0">
            <a:spAutoFit/>
          </a:bodyPr>
          <a:lstStyle/>
          <a:p>
            <a:r>
              <a:rPr lang="hr-HR" b="1" dirty="0" smtClean="0">
                <a:solidFill>
                  <a:schemeClr val="tx2">
                    <a:lumMod val="85000"/>
                    <a:lumOff val="15000"/>
                  </a:schemeClr>
                </a:solidFill>
                <a:hlinkClick r:id="rId4" action="ppaction://hlinkfile"/>
              </a:rPr>
              <a:t>EN</a:t>
            </a:r>
            <a:endParaRPr lang="hr-HR" b="1" dirty="0">
              <a:solidFill>
                <a:schemeClr val="tx2">
                  <a:lumMod val="85000"/>
                  <a:lumOff val="15000"/>
                </a:schemeClr>
              </a:solidFill>
            </a:endParaRPr>
          </a:p>
        </p:txBody>
      </p:sp>
      <p:sp>
        <p:nvSpPr>
          <p:cNvPr id="11" name="TextBox 10"/>
          <p:cNvSpPr txBox="1"/>
          <p:nvPr/>
        </p:nvSpPr>
        <p:spPr>
          <a:xfrm>
            <a:off x="3447168" y="5561345"/>
            <a:ext cx="492443" cy="369332"/>
          </a:xfrm>
          <a:prstGeom prst="rect">
            <a:avLst/>
          </a:prstGeom>
          <a:noFill/>
        </p:spPr>
        <p:txBody>
          <a:bodyPr wrap="none" rtlCol="0">
            <a:spAutoFit/>
          </a:bodyPr>
          <a:lstStyle/>
          <a:p>
            <a:r>
              <a:rPr lang="hr-HR" b="1" dirty="0" smtClean="0">
                <a:solidFill>
                  <a:schemeClr val="tx2">
                    <a:lumMod val="85000"/>
                    <a:lumOff val="15000"/>
                  </a:schemeClr>
                </a:solidFill>
                <a:hlinkClick r:id="rId5" action="ppaction://hlinkfile"/>
              </a:rPr>
              <a:t>FR</a:t>
            </a:r>
            <a:endParaRPr lang="hr-HR" b="1" dirty="0">
              <a:solidFill>
                <a:schemeClr val="tx2">
                  <a:lumMod val="85000"/>
                  <a:lumOff val="1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497429"/>
            <a:ext cx="8640960" cy="2339102"/>
          </a:xfrm>
          <a:prstGeom prst="rect">
            <a:avLst/>
          </a:prstGeom>
        </p:spPr>
        <p:txBody>
          <a:bodyPr wrap="square">
            <a:spAutoFit/>
          </a:bodyPr>
          <a:lstStyle/>
          <a:p>
            <a:r>
              <a:rPr lang="en-US" sz="3200" b="1" dirty="0">
                <a:solidFill>
                  <a:srgbClr val="446388"/>
                </a:solidFill>
                <a:latin typeface="Calibri" panose="020F0502020204030204" pitchFamily="34" charset="0"/>
                <a:cs typeface="Calibri" panose="020F0502020204030204" pitchFamily="34" charset="0"/>
              </a:rPr>
              <a:t>EUTROPHICATION  (EO5</a:t>
            </a:r>
            <a:r>
              <a:rPr lang="en-US" sz="3200" b="1" dirty="0" smtClean="0">
                <a:solidFill>
                  <a:srgbClr val="446388"/>
                </a:solidFill>
                <a:latin typeface="Calibri" panose="020F0502020204030204" pitchFamily="34" charset="0"/>
                <a:cs typeface="Calibri" panose="020F0502020204030204" pitchFamily="34" charset="0"/>
              </a:rPr>
              <a:t>)</a:t>
            </a:r>
            <a:r>
              <a:rPr lang="hr-HR" sz="3200" b="1" dirty="0" smtClean="0">
                <a:solidFill>
                  <a:srgbClr val="446388"/>
                </a:solidFill>
                <a:latin typeface="Calibri" panose="020F0502020204030204" pitchFamily="34" charset="0"/>
                <a:cs typeface="Calibri" panose="020F0502020204030204" pitchFamily="34" charset="0"/>
              </a:rPr>
              <a:t> 	def.</a:t>
            </a:r>
          </a:p>
          <a:p>
            <a:endParaRPr lang="en-US" sz="1400" b="1" dirty="0">
              <a:solidFill>
                <a:srgbClr val="446388"/>
              </a:solidFill>
              <a:latin typeface="Calibri" panose="020F0502020204030204" pitchFamily="34" charset="0"/>
              <a:cs typeface="Calibri" panose="020F0502020204030204" pitchFamily="34" charset="0"/>
            </a:endParaRPr>
          </a:p>
          <a:p>
            <a:pPr algn="just" eaLnBrk="1" hangingPunct="1">
              <a:defRPr/>
            </a:pPr>
            <a:r>
              <a:rPr lang="en-US" sz="2000" b="1" dirty="0">
                <a:solidFill>
                  <a:schemeClr val="accent1">
                    <a:lumMod val="25000"/>
                  </a:schemeClr>
                </a:solidFill>
                <a:latin typeface="Calibri" panose="020F0502020204030204" pitchFamily="34" charset="0"/>
                <a:cs typeface="Calibri" panose="020F0502020204030204" pitchFamily="34" charset="0"/>
              </a:rPr>
              <a:t>Eutrophication is a process driven by enrichment of water by nutrients, especially compounds of nitrogen and/or phosphorus, leading to: increased growth, primary production and biomass of algae; changes in the balance of nutrients causing changes to the balance of organisms; and water quality degradation.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196752"/>
            <a:ext cx="8640960" cy="2923877"/>
          </a:xfrm>
          <a:prstGeom prst="rect">
            <a:avLst/>
          </a:prstGeom>
        </p:spPr>
        <p:txBody>
          <a:bodyPr wrap="square">
            <a:spAutoFit/>
          </a:bodyPr>
          <a:lstStyle/>
          <a:p>
            <a:r>
              <a:rPr lang="en-US" sz="3200" b="1" dirty="0" smtClean="0">
                <a:solidFill>
                  <a:srgbClr val="446388"/>
                </a:solidFill>
                <a:latin typeface="Calibri" panose="020F0502020204030204" pitchFamily="34" charset="0"/>
                <a:cs typeface="Calibri" panose="020F0502020204030204" pitchFamily="34" charset="0"/>
              </a:rPr>
              <a:t>Good ecological status </a:t>
            </a:r>
            <a:r>
              <a:rPr lang="hr-HR" sz="3200" b="1" dirty="0" smtClean="0">
                <a:solidFill>
                  <a:srgbClr val="446388"/>
                </a:solidFill>
                <a:latin typeface="Calibri" panose="020F0502020204030204" pitchFamily="34" charset="0"/>
                <a:cs typeface="Calibri" panose="020F0502020204030204" pitchFamily="34" charset="0"/>
              </a:rPr>
              <a:t>(</a:t>
            </a:r>
            <a:r>
              <a:rPr lang="en-US" sz="3200" b="1" dirty="0" smtClean="0">
                <a:solidFill>
                  <a:srgbClr val="446388"/>
                </a:solidFill>
                <a:latin typeface="Calibri" panose="020F0502020204030204" pitchFamily="34" charset="0"/>
                <a:cs typeface="Calibri" panose="020F0502020204030204" pitchFamily="34" charset="0"/>
              </a:rPr>
              <a:t>GES</a:t>
            </a:r>
            <a:r>
              <a:rPr lang="hr-HR" sz="3200" b="1" dirty="0" smtClean="0">
                <a:solidFill>
                  <a:srgbClr val="446388"/>
                </a:solidFill>
                <a:latin typeface="Calibri" panose="020F0502020204030204" pitchFamily="34" charset="0"/>
                <a:cs typeface="Calibri" panose="020F0502020204030204" pitchFamily="34" charset="0"/>
              </a:rPr>
              <a:t>)</a:t>
            </a:r>
            <a:r>
              <a:rPr lang="en-US" sz="3200" b="1" dirty="0" smtClean="0">
                <a:solidFill>
                  <a:srgbClr val="446388"/>
                </a:solidFill>
                <a:latin typeface="Calibri" panose="020F0502020204030204" pitchFamily="34" charset="0"/>
                <a:cs typeface="Calibri" panose="020F0502020204030204" pitchFamily="34" charset="0"/>
              </a:rPr>
              <a:t>  EO5</a:t>
            </a:r>
            <a:r>
              <a:rPr lang="hr-HR" sz="3200" b="1" dirty="0" smtClean="0">
                <a:solidFill>
                  <a:srgbClr val="446388"/>
                </a:solidFill>
                <a:latin typeface="Calibri" panose="020F0502020204030204" pitchFamily="34" charset="0"/>
                <a:cs typeface="Calibri" panose="020F0502020204030204" pitchFamily="34" charset="0"/>
              </a:rPr>
              <a:t> </a:t>
            </a:r>
            <a:endParaRPr lang="hr-HR" sz="3200" b="1" dirty="0">
              <a:solidFill>
                <a:srgbClr val="446388"/>
              </a:solidFill>
              <a:latin typeface="Calibri" panose="020F0502020204030204" pitchFamily="34" charset="0"/>
              <a:cs typeface="Calibri" panose="020F0502020204030204" pitchFamily="34" charset="0"/>
            </a:endParaRPr>
          </a:p>
          <a:p>
            <a:endParaRPr lang="hr-HR" sz="3200" b="1" dirty="0" smtClean="0">
              <a:solidFill>
                <a:srgbClr val="446388"/>
              </a:solidFill>
              <a:latin typeface="Calibri" panose="020F0502020204030204" pitchFamily="34" charset="0"/>
              <a:cs typeface="Calibri" panose="020F0502020204030204" pitchFamily="34" charset="0"/>
            </a:endParaRPr>
          </a:p>
          <a:p>
            <a:pPr algn="just" eaLnBrk="1" hangingPunct="1">
              <a:defRPr/>
            </a:pPr>
            <a:r>
              <a:rPr lang="en-US" sz="2000" b="1" dirty="0">
                <a:solidFill>
                  <a:schemeClr val="accent1">
                    <a:lumMod val="25000"/>
                  </a:schemeClr>
                </a:solidFill>
                <a:latin typeface="Calibri" panose="020F0502020204030204" pitchFamily="34" charset="0"/>
                <a:cs typeface="Calibri" panose="020F0502020204030204" pitchFamily="34" charset="0"/>
              </a:rPr>
              <a:t>GES with regard to eutrophication is achieved when the biological community remains well-balanced and retains all necessary functions in the absence of undesirable disturbance associated with eutrophication (e.g. excessive algal blooms, low dissolved oxygen, declines in sea-grasses, kills of benthic organisms and/or fish) and/or where there are no nutrient-related impacts on sustainable use of ecosystem goods and services.</a:t>
            </a:r>
          </a:p>
        </p:txBody>
      </p:sp>
    </p:spTree>
    <p:extLst>
      <p:ext uri="{BB962C8B-B14F-4D97-AF65-F5344CB8AC3E}">
        <p14:creationId xmlns:p14="http://schemas.microsoft.com/office/powerpoint/2010/main" val="2285235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196752"/>
            <a:ext cx="8640960" cy="3600986"/>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Monitoring - </a:t>
            </a:r>
            <a:r>
              <a:rPr lang="en-US" sz="3200" b="1" dirty="0" smtClean="0">
                <a:solidFill>
                  <a:srgbClr val="446388"/>
                </a:solidFill>
                <a:latin typeface="Calibri" panose="020F0502020204030204" pitchFamily="34" charset="0"/>
                <a:cs typeface="Calibri" panose="020F0502020204030204" pitchFamily="34" charset="0"/>
              </a:rPr>
              <a:t>EO5</a:t>
            </a:r>
            <a:r>
              <a:rPr lang="hr-HR" sz="3200" b="1" dirty="0" smtClean="0">
                <a:solidFill>
                  <a:srgbClr val="446388"/>
                </a:solidFill>
                <a:latin typeface="Calibri" panose="020F0502020204030204" pitchFamily="34" charset="0"/>
                <a:cs typeface="Calibri" panose="020F0502020204030204" pitchFamily="34" charset="0"/>
              </a:rPr>
              <a:t> </a:t>
            </a:r>
          </a:p>
          <a:p>
            <a:endParaRPr lang="hr-HR" sz="1600" b="1" dirty="0">
              <a:solidFill>
                <a:srgbClr val="446388"/>
              </a:solidFill>
              <a:latin typeface="Calibri" panose="020F0502020204030204" pitchFamily="34" charset="0"/>
              <a:cs typeface="Calibri" panose="020F0502020204030204" pitchFamily="34" charset="0"/>
            </a:endParaRPr>
          </a:p>
          <a:p>
            <a:pPr algn="just"/>
            <a:r>
              <a:rPr lang="hr-HR" sz="2000" b="1" dirty="0" smtClean="0">
                <a:solidFill>
                  <a:schemeClr val="accent1">
                    <a:lumMod val="25000"/>
                  </a:schemeClr>
                </a:solidFill>
                <a:latin typeface="Calibri" panose="020F0502020204030204" pitchFamily="34" charset="0"/>
                <a:cs typeface="Calibri" panose="020F0502020204030204" pitchFamily="34" charset="0"/>
              </a:rPr>
              <a:t>A </a:t>
            </a:r>
            <a:r>
              <a:rPr lang="en-US" sz="2000" b="1" dirty="0" smtClean="0">
                <a:solidFill>
                  <a:srgbClr val="FF0000"/>
                </a:solidFill>
                <a:latin typeface="Calibri" panose="020F0502020204030204" pitchFamily="34" charset="0"/>
                <a:cs typeface="Calibri" panose="020F0502020204030204" pitchFamily="34" charset="0"/>
              </a:rPr>
              <a:t>common </a:t>
            </a:r>
            <a:r>
              <a:rPr lang="en-US" sz="2000" b="1" dirty="0">
                <a:solidFill>
                  <a:srgbClr val="FF0000"/>
                </a:solidFill>
                <a:latin typeface="Calibri" panose="020F0502020204030204" pitchFamily="34" charset="0"/>
                <a:cs typeface="Calibri" panose="020F0502020204030204" pitchFamily="34" charset="0"/>
              </a:rPr>
              <a:t>indicator</a:t>
            </a:r>
            <a:r>
              <a:rPr lang="en-US" sz="2000" b="1" dirty="0">
                <a:solidFill>
                  <a:schemeClr val="accent1">
                    <a:lumMod val="25000"/>
                  </a:schemeClr>
                </a:solidFill>
                <a:latin typeface="Calibri" panose="020F0502020204030204" pitchFamily="34" charset="0"/>
                <a:cs typeface="Calibri" panose="020F0502020204030204" pitchFamily="34" charset="0"/>
              </a:rPr>
              <a:t> is an indicator that summarizes data into a simple, standardized and communicable figure and is ideally applicable in the whole Mediterranean basin, but at least on the level of sub-regions and is monitored by all Contracting Parties. </a:t>
            </a: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pPr algn="just"/>
            <a:r>
              <a:rPr lang="en-US" sz="2000" b="1" dirty="0" smtClean="0">
                <a:solidFill>
                  <a:schemeClr val="accent1">
                    <a:lumMod val="25000"/>
                  </a:schemeClr>
                </a:solidFill>
                <a:latin typeface="Calibri" panose="020F0502020204030204" pitchFamily="34" charset="0"/>
                <a:cs typeface="Calibri" panose="020F0502020204030204" pitchFamily="34" charset="0"/>
              </a:rPr>
              <a:t>A </a:t>
            </a:r>
            <a:r>
              <a:rPr lang="en-US" sz="2000" b="1" dirty="0">
                <a:solidFill>
                  <a:schemeClr val="accent1">
                    <a:lumMod val="25000"/>
                  </a:schemeClr>
                </a:solidFill>
                <a:latin typeface="Calibri" panose="020F0502020204030204" pitchFamily="34" charset="0"/>
                <a:cs typeface="Calibri" panose="020F0502020204030204" pitchFamily="34" charset="0"/>
              </a:rPr>
              <a:t>common indicator is able to give an indication of the degree of threat or change in the marine and coastal ecosystem and can deliver valuable information to decision makers. </a:t>
            </a:r>
            <a:endParaRPr lang="hr-HR" sz="2000" b="1" dirty="0">
              <a:solidFill>
                <a:schemeClr val="accent1">
                  <a:lumMod val="25000"/>
                </a:schemeClr>
              </a:solidFill>
              <a:latin typeface="Calibri" panose="020F0502020204030204" pitchFamily="34" charset="0"/>
              <a:cs typeface="Calibri" panose="020F0502020204030204" pitchFamily="34" charset="0"/>
            </a:endParaRPr>
          </a:p>
          <a:p>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en-US" sz="2000" b="1" dirty="0">
              <a:solidFill>
                <a:schemeClr val="accent1">
                  <a:lumMod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05028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196752"/>
            <a:ext cx="8640960" cy="3600986"/>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Monitoring - </a:t>
            </a:r>
            <a:r>
              <a:rPr lang="en-US" sz="3200" b="1" dirty="0" smtClean="0">
                <a:solidFill>
                  <a:srgbClr val="446388"/>
                </a:solidFill>
                <a:latin typeface="Calibri" panose="020F0502020204030204" pitchFamily="34" charset="0"/>
                <a:cs typeface="Calibri" panose="020F0502020204030204" pitchFamily="34" charset="0"/>
              </a:rPr>
              <a:t>EO5</a:t>
            </a:r>
            <a:r>
              <a:rPr lang="hr-HR" sz="3200" b="1" dirty="0" smtClean="0">
                <a:solidFill>
                  <a:srgbClr val="446388"/>
                </a:solidFill>
                <a:latin typeface="Calibri" panose="020F0502020204030204" pitchFamily="34" charset="0"/>
                <a:cs typeface="Calibri" panose="020F0502020204030204" pitchFamily="34" charset="0"/>
              </a:rPr>
              <a:t> </a:t>
            </a:r>
          </a:p>
          <a:p>
            <a:endParaRPr lang="hr-HR" sz="1600" b="1" dirty="0">
              <a:solidFill>
                <a:srgbClr val="446388"/>
              </a:solidFill>
              <a:latin typeface="Calibri" panose="020F0502020204030204" pitchFamily="34" charset="0"/>
              <a:cs typeface="Calibri" panose="020F0502020204030204" pitchFamily="34" charset="0"/>
            </a:endParaRPr>
          </a:p>
          <a:p>
            <a:r>
              <a:rPr lang="en-US" sz="2000" b="1" dirty="0">
                <a:solidFill>
                  <a:schemeClr val="accent1">
                    <a:lumMod val="25000"/>
                  </a:schemeClr>
                </a:solidFill>
                <a:latin typeface="Calibri" panose="020F0502020204030204" pitchFamily="34" charset="0"/>
                <a:cs typeface="Calibri" panose="020F0502020204030204" pitchFamily="34" charset="0"/>
              </a:rPr>
              <a:t>Common indicators related to eutrophication</a:t>
            </a:r>
            <a:r>
              <a:rPr lang="en-US" sz="2000" b="1" dirty="0" smtClean="0">
                <a:solidFill>
                  <a:schemeClr val="accent1">
                    <a:lumMod val="25000"/>
                  </a:schemeClr>
                </a:solidFill>
                <a:latin typeface="Calibri" panose="020F0502020204030204" pitchFamily="34" charset="0"/>
                <a:cs typeface="Calibri" panose="020F0502020204030204" pitchFamily="34" charset="0"/>
              </a:rPr>
              <a:t>:</a:t>
            </a: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r>
              <a:rPr lang="en-US" sz="2000" b="1" dirty="0" smtClean="0">
                <a:solidFill>
                  <a:schemeClr val="accent1">
                    <a:lumMod val="25000"/>
                  </a:schemeClr>
                </a:solidFill>
                <a:latin typeface="Calibri" panose="020F0502020204030204" pitchFamily="34" charset="0"/>
                <a:cs typeface="Calibri" panose="020F0502020204030204" pitchFamily="34" charset="0"/>
              </a:rPr>
              <a:t> </a:t>
            </a: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r>
              <a:rPr lang="hr-HR" sz="2000" b="1" dirty="0" smtClean="0">
                <a:solidFill>
                  <a:schemeClr val="accent2">
                    <a:lumMod val="60000"/>
                    <a:lumOff val="40000"/>
                  </a:schemeClr>
                </a:solidFill>
                <a:latin typeface="Calibri" panose="020F0502020204030204" pitchFamily="34" charset="0"/>
                <a:cs typeface="Calibri" panose="020F0502020204030204" pitchFamily="34" charset="0"/>
              </a:rPr>
              <a:t>      C</a:t>
            </a:r>
            <a:r>
              <a:rPr lang="en-US" sz="2000" b="1" dirty="0" err="1" smtClean="0">
                <a:solidFill>
                  <a:schemeClr val="accent2">
                    <a:lumMod val="60000"/>
                    <a:lumOff val="40000"/>
                  </a:schemeClr>
                </a:solidFill>
                <a:latin typeface="Calibri" panose="020F0502020204030204" pitchFamily="34" charset="0"/>
                <a:cs typeface="Calibri" panose="020F0502020204030204" pitchFamily="34" charset="0"/>
              </a:rPr>
              <a:t>ommon</a:t>
            </a:r>
            <a:r>
              <a:rPr lang="en-US" sz="2000" b="1" dirty="0" smtClean="0">
                <a:solidFill>
                  <a:schemeClr val="accent2">
                    <a:lumMod val="60000"/>
                    <a:lumOff val="40000"/>
                  </a:schemeClr>
                </a:solidFill>
                <a:latin typeface="Calibri" panose="020F0502020204030204" pitchFamily="34" charset="0"/>
                <a:cs typeface="Calibri" panose="020F0502020204030204" pitchFamily="34" charset="0"/>
              </a:rPr>
              <a:t> </a:t>
            </a:r>
            <a:r>
              <a:rPr lang="en-US" sz="2000" b="1" dirty="0">
                <a:solidFill>
                  <a:schemeClr val="accent2">
                    <a:lumMod val="60000"/>
                    <a:lumOff val="40000"/>
                  </a:schemeClr>
                </a:solidFill>
                <a:latin typeface="Calibri" panose="020F0502020204030204" pitchFamily="34" charset="0"/>
                <a:cs typeface="Calibri" panose="020F0502020204030204" pitchFamily="34" charset="0"/>
              </a:rPr>
              <a:t>Indicator 13:</a:t>
            </a:r>
            <a:r>
              <a:rPr lang="en-US" sz="2000" b="1" dirty="0">
                <a:solidFill>
                  <a:schemeClr val="accent1">
                    <a:lumMod val="25000"/>
                  </a:schemeClr>
                </a:solidFill>
                <a:latin typeface="Calibri" panose="020F0502020204030204" pitchFamily="34" charset="0"/>
                <a:cs typeface="Calibri" panose="020F0502020204030204" pitchFamily="34" charset="0"/>
              </a:rPr>
              <a:t>	Concentration of key nutrients in water </a:t>
            </a:r>
            <a:r>
              <a:rPr lang="en-US" sz="2000" b="1" dirty="0" smtClean="0">
                <a:solidFill>
                  <a:schemeClr val="accent1">
                    <a:lumMod val="25000"/>
                  </a:schemeClr>
                </a:solidFill>
                <a:latin typeface="Calibri" panose="020F0502020204030204" pitchFamily="34" charset="0"/>
                <a:cs typeface="Calibri" panose="020F0502020204030204" pitchFamily="34" charset="0"/>
              </a:rPr>
              <a:t>column</a:t>
            </a: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hr-HR" sz="2000" b="1" dirty="0">
              <a:solidFill>
                <a:schemeClr val="accent1">
                  <a:lumMod val="25000"/>
                </a:schemeClr>
              </a:solidFill>
              <a:latin typeface="Calibri" panose="020F0502020204030204" pitchFamily="34" charset="0"/>
              <a:cs typeface="Calibri" panose="020F0502020204030204" pitchFamily="34" charset="0"/>
            </a:endParaRPr>
          </a:p>
          <a:p>
            <a:r>
              <a:rPr lang="hr-HR" sz="2000" b="1" dirty="0" smtClean="0">
                <a:solidFill>
                  <a:schemeClr val="accent2">
                    <a:lumMod val="60000"/>
                    <a:lumOff val="40000"/>
                  </a:schemeClr>
                </a:solidFill>
                <a:latin typeface="Calibri" panose="020F0502020204030204" pitchFamily="34" charset="0"/>
                <a:cs typeface="Calibri" panose="020F0502020204030204" pitchFamily="34" charset="0"/>
              </a:rPr>
              <a:t>      </a:t>
            </a:r>
            <a:r>
              <a:rPr lang="en-US" sz="2000" b="1" dirty="0" smtClean="0">
                <a:solidFill>
                  <a:schemeClr val="accent2">
                    <a:lumMod val="60000"/>
                    <a:lumOff val="40000"/>
                  </a:schemeClr>
                </a:solidFill>
                <a:latin typeface="Calibri" panose="020F0502020204030204" pitchFamily="34" charset="0"/>
                <a:cs typeface="Calibri" panose="020F0502020204030204" pitchFamily="34" charset="0"/>
              </a:rPr>
              <a:t>Common </a:t>
            </a:r>
            <a:r>
              <a:rPr lang="en-US" sz="2000" b="1" dirty="0">
                <a:solidFill>
                  <a:schemeClr val="accent2">
                    <a:lumMod val="60000"/>
                    <a:lumOff val="40000"/>
                  </a:schemeClr>
                </a:solidFill>
                <a:latin typeface="Calibri" panose="020F0502020204030204" pitchFamily="34" charset="0"/>
                <a:cs typeface="Calibri" panose="020F0502020204030204" pitchFamily="34" charset="0"/>
              </a:rPr>
              <a:t>Indicator 14:	</a:t>
            </a:r>
            <a:r>
              <a:rPr lang="en-US" sz="2000" b="1" dirty="0">
                <a:solidFill>
                  <a:schemeClr val="accent1">
                    <a:lumMod val="25000"/>
                  </a:schemeClr>
                </a:solidFill>
                <a:latin typeface="Calibri" panose="020F0502020204030204" pitchFamily="34" charset="0"/>
                <a:cs typeface="Calibri" panose="020F0502020204030204" pitchFamily="34" charset="0"/>
              </a:rPr>
              <a:t>Chlorophyll-a concentration in water column</a:t>
            </a:r>
            <a:endParaRPr lang="hr-HR" sz="2000" b="1" dirty="0">
              <a:solidFill>
                <a:schemeClr val="accent1">
                  <a:lumMod val="25000"/>
                </a:schemeClr>
              </a:solidFill>
              <a:latin typeface="Calibri" panose="020F0502020204030204" pitchFamily="34" charset="0"/>
              <a:cs typeface="Calibri" panose="020F0502020204030204" pitchFamily="34" charset="0"/>
            </a:endParaRPr>
          </a:p>
          <a:p>
            <a:endParaRPr lang="hr-HR" sz="2000" b="1" dirty="0">
              <a:solidFill>
                <a:schemeClr val="accent1">
                  <a:lumMod val="25000"/>
                </a:schemeClr>
              </a:solidFill>
              <a:latin typeface="Calibri" panose="020F0502020204030204" pitchFamily="34" charset="0"/>
              <a:cs typeface="Calibri" panose="020F0502020204030204" pitchFamily="34" charset="0"/>
            </a:endParaRPr>
          </a:p>
          <a:p>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en-US" sz="2000" b="1" dirty="0">
              <a:solidFill>
                <a:schemeClr val="accent1">
                  <a:lumMod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11165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196752"/>
            <a:ext cx="8640960" cy="5139869"/>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Monitoring - </a:t>
            </a:r>
            <a:r>
              <a:rPr lang="en-US" sz="3200" b="1" dirty="0" smtClean="0">
                <a:solidFill>
                  <a:srgbClr val="446388"/>
                </a:solidFill>
                <a:latin typeface="Calibri" panose="020F0502020204030204" pitchFamily="34" charset="0"/>
                <a:cs typeface="Calibri" panose="020F0502020204030204" pitchFamily="34" charset="0"/>
              </a:rPr>
              <a:t>EO5</a:t>
            </a:r>
            <a:r>
              <a:rPr lang="hr-HR" sz="3200" b="1" dirty="0" smtClean="0">
                <a:solidFill>
                  <a:srgbClr val="446388"/>
                </a:solidFill>
                <a:latin typeface="Calibri" panose="020F0502020204030204" pitchFamily="34" charset="0"/>
                <a:cs typeface="Calibri" panose="020F0502020204030204" pitchFamily="34" charset="0"/>
              </a:rPr>
              <a:t> </a:t>
            </a:r>
          </a:p>
          <a:p>
            <a:endParaRPr lang="hr-HR" sz="1600" b="1" dirty="0">
              <a:solidFill>
                <a:srgbClr val="446388"/>
              </a:solidFill>
              <a:latin typeface="Calibri" panose="020F0502020204030204" pitchFamily="34" charset="0"/>
              <a:cs typeface="Calibri" panose="020F0502020204030204" pitchFamily="34" charset="0"/>
            </a:endParaRPr>
          </a:p>
          <a:p>
            <a:pPr algn="just"/>
            <a:r>
              <a:rPr lang="en-US" sz="2000" b="1" dirty="0">
                <a:solidFill>
                  <a:schemeClr val="accent1">
                    <a:lumMod val="25000"/>
                  </a:schemeClr>
                </a:solidFill>
                <a:latin typeface="Calibri" panose="020F0502020204030204" pitchFamily="34" charset="0"/>
                <a:cs typeface="Calibri" panose="020F0502020204030204" pitchFamily="34" charset="0"/>
              </a:rPr>
              <a:t>The Contracting Parties, building on their existing national monitoring </a:t>
            </a:r>
            <a:r>
              <a:rPr lang="en-US" sz="2000" b="1" dirty="0" err="1">
                <a:solidFill>
                  <a:schemeClr val="accent1">
                    <a:lumMod val="25000"/>
                  </a:schemeClr>
                </a:solidFill>
                <a:latin typeface="Calibri" panose="020F0502020204030204" pitchFamily="34" charset="0"/>
                <a:cs typeface="Calibri" panose="020F0502020204030204" pitchFamily="34" charset="0"/>
              </a:rPr>
              <a:t>programmes</a:t>
            </a:r>
            <a:r>
              <a:rPr lang="en-US" sz="2000" b="1" dirty="0">
                <a:solidFill>
                  <a:schemeClr val="accent1">
                    <a:lumMod val="25000"/>
                  </a:schemeClr>
                </a:solidFill>
                <a:latin typeface="Calibri" panose="020F0502020204030204" pitchFamily="34" charset="0"/>
                <a:cs typeface="Calibri" panose="020F0502020204030204" pitchFamily="34" charset="0"/>
              </a:rPr>
              <a:t> and previous MED POL experience on eutrophication, will update these </a:t>
            </a:r>
            <a:r>
              <a:rPr lang="en-US" sz="2000" b="1" dirty="0" err="1">
                <a:solidFill>
                  <a:schemeClr val="accent1">
                    <a:lumMod val="25000"/>
                  </a:schemeClr>
                </a:solidFill>
                <a:latin typeface="Calibri" panose="020F0502020204030204" pitchFamily="34" charset="0"/>
                <a:cs typeface="Calibri" panose="020F0502020204030204" pitchFamily="34" charset="0"/>
              </a:rPr>
              <a:t>programmes</a:t>
            </a:r>
            <a:r>
              <a:rPr lang="en-US" sz="2000" b="1" dirty="0">
                <a:solidFill>
                  <a:schemeClr val="accent1">
                    <a:lumMod val="25000"/>
                  </a:schemeClr>
                </a:solidFill>
                <a:latin typeface="Calibri" panose="020F0502020204030204" pitchFamily="34" charset="0"/>
                <a:cs typeface="Calibri" panose="020F0502020204030204" pitchFamily="34" charset="0"/>
              </a:rPr>
              <a:t> during the initial phase of IMAP, with the overall aim to establish coherent datasets at the entire regional sea level. </a:t>
            </a: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pPr algn="just"/>
            <a:r>
              <a:rPr lang="en-US" sz="2000" b="1" dirty="0">
                <a:solidFill>
                  <a:schemeClr val="accent1">
                    <a:lumMod val="25000"/>
                  </a:schemeClr>
                </a:solidFill>
                <a:latin typeface="Calibri" panose="020F0502020204030204" pitchFamily="34" charset="0"/>
                <a:cs typeface="Calibri" panose="020F0502020204030204" pitchFamily="34" charset="0"/>
              </a:rPr>
              <a:t>The spatial distribution of the monitoring stations should thus, prior to the establishment of the eutrophication status of the marine sub-region/area, be risk-based and proportionate to the anticipated extent of eutrophication in the sub-region under consideration as well as its hydrographic characteristics aiming for the determination of spatially homogeneous areas. Consequently, each Contracting Party would be required to determine the optimum frequency per year and optimum locations for their monitoring/ sampling stations.</a:t>
            </a:r>
            <a:endParaRPr lang="hr-HR" sz="2000" b="1" dirty="0">
              <a:solidFill>
                <a:schemeClr val="accent1">
                  <a:lumMod val="25000"/>
                </a:schemeClr>
              </a:solidFill>
              <a:latin typeface="Calibri" panose="020F0502020204030204" pitchFamily="34" charset="0"/>
              <a:cs typeface="Calibri" panose="020F0502020204030204" pitchFamily="34" charset="0"/>
            </a:endParaRPr>
          </a:p>
          <a:p>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en-US" sz="2000" b="1" dirty="0">
              <a:solidFill>
                <a:schemeClr val="accent1">
                  <a:lumMod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5187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0650" y="115888"/>
            <a:ext cx="1322388"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5580063" y="115888"/>
            <a:ext cx="2157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defRPr/>
            </a:pPr>
            <a:r>
              <a:rPr lang="en-GB" altLang="sr-Latn-RS" sz="1000" dirty="0" smtClean="0">
                <a:solidFill>
                  <a:schemeClr val="accent1">
                    <a:lumMod val="25000"/>
                  </a:schemeClr>
                </a:solidFill>
                <a:latin typeface="Arial Black" panose="020B0A04020102020204" pitchFamily="34" charset="0"/>
              </a:rPr>
              <a:t>Ruđer </a:t>
            </a:r>
            <a:r>
              <a:rPr lang="en-GB" altLang="sr-Latn-RS" sz="1000" dirty="0" err="1" smtClean="0">
                <a:solidFill>
                  <a:schemeClr val="accent1">
                    <a:lumMod val="25000"/>
                  </a:schemeClr>
                </a:solidFill>
                <a:latin typeface="Arial Black" panose="020B0A04020102020204" pitchFamily="34" charset="0"/>
              </a:rPr>
              <a:t>Boškovi</a:t>
            </a:r>
            <a:r>
              <a:rPr lang="hr-HR" altLang="sr-Latn-RS" sz="1000" dirty="0" smtClean="0">
                <a:solidFill>
                  <a:schemeClr val="accent1">
                    <a:lumMod val="25000"/>
                  </a:schemeClr>
                </a:solidFill>
                <a:latin typeface="Arial Black" panose="020B0A04020102020204" pitchFamily="34" charset="0"/>
              </a:rPr>
              <a:t>ć Institute</a:t>
            </a:r>
          </a:p>
          <a:p>
            <a:pPr algn="r" eaLnBrk="1" hangingPunct="1">
              <a:defRPr/>
            </a:pPr>
            <a:r>
              <a:rPr lang="hr-HR" altLang="sr-Latn-RS" sz="1000" dirty="0" smtClean="0">
                <a:solidFill>
                  <a:schemeClr val="accent1">
                    <a:lumMod val="25000"/>
                  </a:schemeClr>
                </a:solidFill>
                <a:latin typeface="Arial Black" panose="020B0A04020102020204" pitchFamily="34" charset="0"/>
              </a:rPr>
              <a:t>Center for Marine Research</a:t>
            </a:r>
          </a:p>
          <a:p>
            <a:pPr algn="r" eaLnBrk="1" hangingPunct="1">
              <a:defRPr/>
            </a:pPr>
            <a:r>
              <a:rPr lang="hr-HR" altLang="sr-Latn-RS" sz="1000" dirty="0" smtClean="0">
                <a:solidFill>
                  <a:schemeClr val="accent1">
                    <a:lumMod val="25000"/>
                  </a:schemeClr>
                </a:solidFill>
                <a:latin typeface="Arial Black" panose="020B0A04020102020204" pitchFamily="34" charset="0"/>
              </a:rPr>
              <a:t>G. Paliaga 5, </a:t>
            </a:r>
          </a:p>
          <a:p>
            <a:pPr algn="r" eaLnBrk="1" hangingPunct="1">
              <a:defRPr/>
            </a:pPr>
            <a:r>
              <a:rPr lang="en-GB" altLang="sr-Latn-RS" sz="1000" dirty="0" smtClean="0">
                <a:solidFill>
                  <a:schemeClr val="accent1">
                    <a:lumMod val="25000"/>
                  </a:schemeClr>
                </a:solidFill>
                <a:latin typeface="Arial Black" panose="020B0A04020102020204" pitchFamily="34" charset="0"/>
              </a:rPr>
              <a:t>52210 </a:t>
            </a:r>
            <a:r>
              <a:rPr lang="en-GB" altLang="sr-Latn-RS" sz="1000" dirty="0" err="1" smtClean="0">
                <a:solidFill>
                  <a:schemeClr val="accent1">
                    <a:lumMod val="25000"/>
                  </a:schemeClr>
                </a:solidFill>
                <a:latin typeface="Arial Black" panose="020B0A04020102020204" pitchFamily="34" charset="0"/>
              </a:rPr>
              <a:t>Rovinj</a:t>
            </a:r>
            <a:r>
              <a:rPr lang="en-GB" altLang="sr-Latn-RS" sz="1000" dirty="0" smtClean="0">
                <a:solidFill>
                  <a:schemeClr val="accent1">
                    <a:lumMod val="25000"/>
                  </a:schemeClr>
                </a:solidFill>
                <a:latin typeface="Arial Black" panose="020B0A04020102020204" pitchFamily="34" charset="0"/>
              </a:rPr>
              <a:t>,</a:t>
            </a:r>
            <a:r>
              <a:rPr lang="hr-HR" altLang="sr-Latn-RS" sz="1000" dirty="0" smtClean="0">
                <a:solidFill>
                  <a:schemeClr val="accent1">
                    <a:lumMod val="25000"/>
                  </a:schemeClr>
                </a:solidFill>
                <a:latin typeface="Arial Black" panose="020B0A04020102020204" pitchFamily="34" charset="0"/>
              </a:rPr>
              <a:t> Croatia</a:t>
            </a:r>
          </a:p>
        </p:txBody>
      </p:sp>
      <p:sp>
        <p:nvSpPr>
          <p:cNvPr id="7" name="TextBox 6"/>
          <p:cNvSpPr txBox="1"/>
          <p:nvPr/>
        </p:nvSpPr>
        <p:spPr>
          <a:xfrm>
            <a:off x="1327150" y="288925"/>
            <a:ext cx="3890963" cy="431800"/>
          </a:xfrm>
          <a:prstGeom prst="rect">
            <a:avLst/>
          </a:prstGeom>
          <a:noFill/>
        </p:spPr>
        <p:txBody>
          <a:bodyPr>
            <a:spAutoFit/>
          </a:bodyPr>
          <a:lstStyle/>
          <a:p>
            <a:pPr eaLnBrk="1" hangingPunct="1">
              <a:defRPr/>
            </a:pPr>
            <a:r>
              <a:rPr lang="en-US" sz="1100" b="1" dirty="0">
                <a:solidFill>
                  <a:schemeClr val="accent1">
                    <a:lumMod val="25000"/>
                  </a:schemeClr>
                </a:solidFill>
                <a:latin typeface="Roboto Regular"/>
                <a:cs typeface="Roboto Regular"/>
              </a:rPr>
              <a:t>Mediterranean Action Plan Coordinating Unit </a:t>
            </a:r>
          </a:p>
          <a:p>
            <a:pPr eaLnBrk="1" hangingPunct="1">
              <a:defRPr/>
            </a:pPr>
            <a:r>
              <a:rPr lang="en-US" sz="1100" b="1" dirty="0">
                <a:solidFill>
                  <a:schemeClr val="accent1">
                    <a:lumMod val="25000"/>
                  </a:schemeClr>
                </a:solidFill>
                <a:latin typeface="Roboto Regular"/>
                <a:cs typeface="Roboto Regular"/>
              </a:rPr>
              <a:t>Barcelona Convention Secretariat </a:t>
            </a:r>
            <a:endParaRPr lang="fr-FR" sz="1100" b="1" dirty="0">
              <a:solidFill>
                <a:schemeClr val="accent1">
                  <a:lumMod val="25000"/>
                </a:schemeClr>
              </a:solidFill>
              <a:latin typeface="Roboto Regular"/>
              <a:cs typeface="Roboto Regular"/>
            </a:endParaRPr>
          </a:p>
        </p:txBody>
      </p:sp>
      <p:pic>
        <p:nvPicPr>
          <p:cNvPr id="512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1338" y="192088"/>
            <a:ext cx="815975"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8"/>
          <p:cNvSpPr>
            <a:spLocks noChangeArrowheads="1"/>
          </p:cNvSpPr>
          <p:nvPr/>
        </p:nvSpPr>
        <p:spPr bwMode="auto">
          <a:xfrm>
            <a:off x="2452688" y="6381750"/>
            <a:ext cx="6610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hr-HR" altLang="sr-Latn-RS" b="1" dirty="0" smtClean="0">
                <a:solidFill>
                  <a:schemeClr val="accent1">
                    <a:lumMod val="25000"/>
                  </a:schemeClr>
                </a:solidFill>
              </a:rPr>
              <a:t>Atelier de renforcement… 19</a:t>
            </a:r>
            <a:r>
              <a:rPr lang="en-US" altLang="sr-Latn-RS" b="1" dirty="0" smtClean="0">
                <a:solidFill>
                  <a:schemeClr val="accent1">
                    <a:lumMod val="25000"/>
                  </a:schemeClr>
                </a:solidFill>
              </a:rPr>
              <a:t>-</a:t>
            </a:r>
            <a:r>
              <a:rPr lang="hr-HR" altLang="sr-Latn-RS" b="1" dirty="0" smtClean="0">
                <a:solidFill>
                  <a:schemeClr val="accent1">
                    <a:lumMod val="25000"/>
                  </a:schemeClr>
                </a:solidFill>
              </a:rPr>
              <a:t>2</a:t>
            </a:r>
            <a:r>
              <a:rPr lang="en-US" altLang="sr-Latn-RS" b="1" dirty="0" smtClean="0">
                <a:solidFill>
                  <a:schemeClr val="accent1">
                    <a:lumMod val="25000"/>
                  </a:schemeClr>
                </a:solidFill>
              </a:rPr>
              <a:t>0 </a:t>
            </a:r>
            <a:r>
              <a:rPr lang="hr-HR" altLang="sr-Latn-RS" b="1" dirty="0" smtClean="0">
                <a:solidFill>
                  <a:schemeClr val="accent1">
                    <a:lumMod val="25000"/>
                  </a:schemeClr>
                </a:solidFill>
              </a:rPr>
              <a:t>Feb</a:t>
            </a:r>
            <a:r>
              <a:rPr lang="en-US" altLang="sr-Latn-RS" b="1" dirty="0" smtClean="0">
                <a:solidFill>
                  <a:schemeClr val="accent1">
                    <a:lumMod val="25000"/>
                  </a:schemeClr>
                </a:solidFill>
              </a:rPr>
              <a:t> 20</a:t>
            </a:r>
            <a:r>
              <a:rPr lang="hr-HR" altLang="sr-Latn-RS" b="1" dirty="0" smtClean="0">
                <a:solidFill>
                  <a:schemeClr val="accent1">
                    <a:lumMod val="25000"/>
                  </a:schemeClr>
                </a:solidFill>
              </a:rPr>
              <a:t>18, Rabat, Morocco</a:t>
            </a:r>
            <a:endParaRPr lang="en-US" altLang="sr-Latn-RS" b="1" dirty="0" smtClean="0">
              <a:solidFill>
                <a:schemeClr val="accent1">
                  <a:lumMod val="25000"/>
                </a:schemeClr>
              </a:solidFill>
            </a:endParaRPr>
          </a:p>
        </p:txBody>
      </p:sp>
      <p:sp>
        <p:nvSpPr>
          <p:cNvPr id="3" name="Rectangle 2"/>
          <p:cNvSpPr/>
          <p:nvPr/>
        </p:nvSpPr>
        <p:spPr>
          <a:xfrm>
            <a:off x="251520" y="1196752"/>
            <a:ext cx="8640960" cy="3293209"/>
          </a:xfrm>
          <a:prstGeom prst="rect">
            <a:avLst/>
          </a:prstGeom>
        </p:spPr>
        <p:txBody>
          <a:bodyPr wrap="square">
            <a:spAutoFit/>
          </a:bodyPr>
          <a:lstStyle/>
          <a:p>
            <a:r>
              <a:rPr lang="hr-HR" sz="3200" b="1" dirty="0" smtClean="0">
                <a:solidFill>
                  <a:srgbClr val="446388"/>
                </a:solidFill>
                <a:latin typeface="Calibri" panose="020F0502020204030204" pitchFamily="34" charset="0"/>
                <a:cs typeface="Calibri" panose="020F0502020204030204" pitchFamily="34" charset="0"/>
              </a:rPr>
              <a:t>Monitoring - </a:t>
            </a:r>
            <a:r>
              <a:rPr lang="en-US" sz="3200" b="1" dirty="0" smtClean="0">
                <a:solidFill>
                  <a:srgbClr val="446388"/>
                </a:solidFill>
                <a:latin typeface="Calibri" panose="020F0502020204030204" pitchFamily="34" charset="0"/>
                <a:cs typeface="Calibri" panose="020F0502020204030204" pitchFamily="34" charset="0"/>
              </a:rPr>
              <a:t>EO5</a:t>
            </a:r>
            <a:r>
              <a:rPr lang="hr-HR" sz="3200" b="1" dirty="0" smtClean="0">
                <a:solidFill>
                  <a:srgbClr val="446388"/>
                </a:solidFill>
                <a:latin typeface="Calibri" panose="020F0502020204030204" pitchFamily="34" charset="0"/>
                <a:cs typeface="Calibri" panose="020F0502020204030204" pitchFamily="34" charset="0"/>
              </a:rPr>
              <a:t> </a:t>
            </a:r>
          </a:p>
          <a:p>
            <a:endParaRPr lang="hr-HR" sz="1600" b="1" dirty="0">
              <a:solidFill>
                <a:srgbClr val="446388"/>
              </a:solidFill>
              <a:latin typeface="Calibri" panose="020F0502020204030204" pitchFamily="34" charset="0"/>
              <a:cs typeface="Calibri" panose="020F0502020204030204" pitchFamily="34" charset="0"/>
            </a:endParaRPr>
          </a:p>
          <a:p>
            <a:pPr algn="just"/>
            <a:r>
              <a:rPr lang="en-US" sz="2000" b="1" dirty="0">
                <a:solidFill>
                  <a:schemeClr val="accent1">
                    <a:lumMod val="25000"/>
                  </a:schemeClr>
                </a:solidFill>
                <a:latin typeface="Calibri" panose="020F0502020204030204" pitchFamily="34" charset="0"/>
                <a:cs typeface="Calibri" panose="020F0502020204030204" pitchFamily="34" charset="0"/>
              </a:rPr>
              <a:t>It is recommended that the Contracting Parties rely on </a:t>
            </a:r>
            <a:r>
              <a:rPr lang="en-US" sz="2000" b="1" dirty="0">
                <a:solidFill>
                  <a:srgbClr val="FF0000"/>
                </a:solidFill>
                <a:latin typeface="Calibri" panose="020F0502020204030204" pitchFamily="34" charset="0"/>
                <a:cs typeface="Calibri" panose="020F0502020204030204" pitchFamily="34" charset="0"/>
              </a:rPr>
              <a:t>the classification scheme on </a:t>
            </a:r>
            <a:r>
              <a:rPr lang="en-US" sz="2000" b="1" dirty="0" err="1">
                <a:solidFill>
                  <a:srgbClr val="FF0000"/>
                </a:solidFill>
                <a:latin typeface="Calibri" panose="020F0502020204030204" pitchFamily="34" charset="0"/>
                <a:cs typeface="Calibri" panose="020F0502020204030204" pitchFamily="34" charset="0"/>
              </a:rPr>
              <a:t>chl</a:t>
            </a:r>
            <a:r>
              <a:rPr lang="en-US" sz="2000" b="1" dirty="0">
                <a:solidFill>
                  <a:srgbClr val="FF0000"/>
                </a:solidFill>
                <a:latin typeface="Calibri" panose="020F0502020204030204" pitchFamily="34" charset="0"/>
                <a:cs typeface="Calibri" panose="020F0502020204030204" pitchFamily="34" charset="0"/>
              </a:rPr>
              <a:t>-a concentration (</a:t>
            </a:r>
            <a:r>
              <a:rPr lang="en-US" sz="2000" b="1" dirty="0" err="1">
                <a:solidFill>
                  <a:srgbClr val="FF0000"/>
                </a:solidFill>
                <a:latin typeface="Calibri" panose="020F0502020204030204" pitchFamily="34" charset="0"/>
                <a:cs typeface="Calibri" panose="020F0502020204030204" pitchFamily="34" charset="0"/>
              </a:rPr>
              <a:t>μg</a:t>
            </a:r>
            <a:r>
              <a:rPr lang="en-US" sz="2000" b="1" dirty="0">
                <a:solidFill>
                  <a:srgbClr val="FF0000"/>
                </a:solidFill>
                <a:latin typeface="Calibri" panose="020F0502020204030204" pitchFamily="34" charset="0"/>
                <a:cs typeface="Calibri" panose="020F0502020204030204" pitchFamily="34" charset="0"/>
              </a:rPr>
              <a:t>/l) developed by MEDGIG</a:t>
            </a:r>
            <a:r>
              <a:rPr lang="en-US" sz="2000" b="1" dirty="0">
                <a:solidFill>
                  <a:schemeClr val="accent1">
                    <a:lumMod val="25000"/>
                  </a:schemeClr>
                </a:solidFill>
                <a:latin typeface="Calibri" panose="020F0502020204030204" pitchFamily="34" charset="0"/>
                <a:cs typeface="Calibri" panose="020F0502020204030204" pitchFamily="34" charset="0"/>
              </a:rPr>
              <a:t> as an assessment method that is easily applicable by all Mediterranean countries, based on the indicative thresholds and reference values adopted therein (see Table 2, Appendix 2 ). In this context, </a:t>
            </a:r>
            <a:r>
              <a:rPr lang="en-US" sz="2000" b="1" dirty="0">
                <a:solidFill>
                  <a:srgbClr val="FF0000"/>
                </a:solidFill>
                <a:latin typeface="Calibri" panose="020F0502020204030204" pitchFamily="34" charset="0"/>
                <a:cs typeface="Calibri" panose="020F0502020204030204" pitchFamily="34" charset="0"/>
              </a:rPr>
              <a:t>water typology is a very important factor</a:t>
            </a:r>
            <a:r>
              <a:rPr lang="en-US" sz="2000" b="1" dirty="0">
                <a:solidFill>
                  <a:schemeClr val="accent1">
                    <a:lumMod val="25000"/>
                  </a:schemeClr>
                </a:solidFill>
                <a:latin typeface="Calibri" panose="020F0502020204030204" pitchFamily="34" charset="0"/>
                <a:cs typeface="Calibri" panose="020F0502020204030204" pitchFamily="34" charset="0"/>
              </a:rPr>
              <a:t> for the further development of classification schemes in a certain area regarding the definition of sub-regional thresholds for chlorophyll-a</a:t>
            </a:r>
            <a:endParaRPr lang="hr-HR" sz="2000" b="1" dirty="0" smtClean="0">
              <a:solidFill>
                <a:schemeClr val="accent1">
                  <a:lumMod val="25000"/>
                </a:schemeClr>
              </a:solidFill>
              <a:latin typeface="Calibri" panose="020F0502020204030204" pitchFamily="34" charset="0"/>
              <a:cs typeface="Calibri" panose="020F0502020204030204" pitchFamily="34" charset="0"/>
            </a:endParaRPr>
          </a:p>
          <a:p>
            <a:endParaRPr lang="en-US" sz="2000" b="1" dirty="0">
              <a:solidFill>
                <a:schemeClr val="accent1">
                  <a:lumMod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89411836"/>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1588</TotalTime>
  <Words>1392</Words>
  <Application>Microsoft Office PowerPoint</Application>
  <PresentationFormat>On-screen Show (4:3)</PresentationFormat>
  <Paragraphs>205</Paragraphs>
  <Slides>17</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6" baseType="lpstr">
      <vt:lpstr>宋体</vt:lpstr>
      <vt:lpstr>Arial</vt:lpstr>
      <vt:lpstr>Arial Black</vt:lpstr>
      <vt:lpstr>Calibri</vt:lpstr>
      <vt:lpstr>Impact</vt:lpstr>
      <vt:lpstr>Roboto Regular</vt:lpstr>
      <vt:lpstr>Times New Roman</vt:lpstr>
      <vt:lpstr>Default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CIM - Rovinj</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Precali</dc:creator>
  <cp:lastModifiedBy>Robert Precali</cp:lastModifiedBy>
  <cp:revision>102</cp:revision>
  <dcterms:created xsi:type="dcterms:W3CDTF">2006-10-10T14:00:35Z</dcterms:created>
  <dcterms:modified xsi:type="dcterms:W3CDTF">2018-02-20T08:49:07Z</dcterms:modified>
</cp:coreProperties>
</file>