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9" r:id="rId3"/>
    <p:sldId id="271" r:id="rId4"/>
    <p:sldId id="270" r:id="rId5"/>
    <p:sldId id="267" r:id="rId6"/>
    <p:sldId id="269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88" r:id="rId22"/>
    <p:sldId id="282" r:id="rId23"/>
    <p:sldId id="287" r:id="rId24"/>
    <p:sldId id="26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14.10.2010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0DC89-D428-4AD8-858C-BD86B2322BC6}" type="slidenum">
              <a:rPr lang="hr-HR" smtClean="0"/>
              <a:pPr/>
              <a:t>2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106013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37" y="0"/>
            <a:ext cx="55721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620688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err="1" smtClean="0"/>
              <a:t>Gestalt</a:t>
            </a:r>
            <a:r>
              <a:rPr lang="hr-HR" sz="2400" b="1" dirty="0" smtClean="0"/>
              <a:t> psihologija i percepcija slike i pozadine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126876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 algn="just">
              <a:buFont typeface="Calibri" pitchFamily="34" charset="0"/>
              <a:buChar char="–"/>
            </a:pPr>
            <a:r>
              <a:rPr lang="hr-HR" sz="2000" b="1" dirty="0" err="1" smtClean="0"/>
              <a:t>Gestalt</a:t>
            </a:r>
            <a:r>
              <a:rPr lang="hr-HR" sz="2000" b="1" dirty="0" smtClean="0"/>
              <a:t> psihologija temelji se na postavci da živa bića percipiraju neki oblik kao cjelinu, a ne kao pojedine dijelove od kojih se sastoji, kojoj pripisuju značenje. Organiziraju svoje percepcije u smislene cjeline. Percipira se cjelina čak i kada neke informacije nedostaju.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2376264" cy="5467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196752"/>
            <a:ext cx="22288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300192" y="4293096"/>
            <a:ext cx="1838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err="1" smtClean="0"/>
              <a:t>Leland</a:t>
            </a:r>
            <a:r>
              <a:rPr lang="hr-HR" dirty="0" smtClean="0"/>
              <a:t> </a:t>
            </a:r>
            <a:r>
              <a:rPr lang="hr-HR" dirty="0" err="1" smtClean="0"/>
              <a:t>Wilkinson</a:t>
            </a:r>
            <a:r>
              <a:rPr lang="hr-HR" dirty="0" smtClean="0"/>
              <a:t>,</a:t>
            </a:r>
          </a:p>
          <a:p>
            <a:r>
              <a:rPr lang="hr-HR" dirty="0" err="1" smtClean="0"/>
              <a:t>Systat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286418" cy="6295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P1_Sl.0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404664"/>
            <a:ext cx="1955682" cy="2619357"/>
          </a:xfrm>
          <a:prstGeom prst="rect">
            <a:avLst/>
          </a:prstGeom>
        </p:spPr>
      </p:pic>
      <p:pic>
        <p:nvPicPr>
          <p:cNvPr id="4" name="Picture 3" descr="P1_Sl.0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3356992"/>
            <a:ext cx="3835525" cy="1825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620688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Percepcija boja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1268760"/>
            <a:ext cx="8676456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boje </a:t>
            </a:r>
            <a:r>
              <a:rPr lang="hr-HR" sz="2000" b="1" dirty="0" smtClean="0"/>
              <a:t>se koriste </a:t>
            </a:r>
            <a:r>
              <a:rPr lang="hr-HR" sz="2000" b="1" dirty="0" smtClean="0"/>
              <a:t>za prikazivanje količinskih grafova (od pojave računala)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nažalost to je </a:t>
            </a:r>
            <a:r>
              <a:rPr lang="hr-HR" sz="2000" b="1" dirty="0" smtClean="0"/>
              <a:t>teško </a:t>
            </a:r>
            <a:r>
              <a:rPr lang="hr-HR" sz="2000" b="1" dirty="0" smtClean="0"/>
              <a:t>provesti pravilno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obično ih </a:t>
            </a:r>
            <a:r>
              <a:rPr lang="hr-HR" sz="2000" b="1" dirty="0" smtClean="0"/>
              <a:t>koristimo za skale i kategorije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boja nije fizička karakteristika objekata ili svjetla. To je </a:t>
            </a:r>
            <a:r>
              <a:rPr lang="hr-HR" sz="2000" b="1" dirty="0" smtClean="0"/>
              <a:t>psihološki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fenomen, "izrada vizualnog sustava”. Boje vidimo kao sumu stimulacije fotonima svjetla tri različita pigmenta u našoj mrežnici.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obzirom da je to suma </a:t>
            </a:r>
            <a:r>
              <a:rPr lang="hr-HR" sz="2000" b="1" dirty="0" err="1" smtClean="0"/>
              <a:t>stimula</a:t>
            </a:r>
            <a:r>
              <a:rPr lang="hr-HR" sz="2000" b="1" dirty="0" smtClean="0"/>
              <a:t>,</a:t>
            </a:r>
            <a:r>
              <a:rPr lang="hr-HR" sz="2000" b="1" dirty="0" smtClean="0"/>
              <a:t> </a:t>
            </a:r>
            <a:r>
              <a:rPr lang="hr-HR" sz="2000" b="1" dirty="0" smtClean="0"/>
              <a:t>može se dobiti raznom kombinacijom pigmenata, naš vizualni sustav korist  Crvenu-zelenu-Plavu (Red-Green-</a:t>
            </a:r>
            <a:r>
              <a:rPr lang="hr-HR" sz="2000" b="1" dirty="0" err="1" smtClean="0"/>
              <a:t>Blue</a:t>
            </a:r>
            <a:r>
              <a:rPr lang="hr-HR" sz="2000" b="1" dirty="0" smtClean="0"/>
              <a:t>)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slično i kod računala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dodatna komplikacija je sustav nijansa-zasićenost-sjajnost (</a:t>
            </a:r>
            <a:r>
              <a:rPr lang="hr-HR" sz="2000" b="1" dirty="0" err="1" smtClean="0"/>
              <a:t>hue</a:t>
            </a:r>
            <a:r>
              <a:rPr lang="hr-HR" sz="2000" b="1" dirty="0" smtClean="0"/>
              <a:t>-</a:t>
            </a:r>
            <a:r>
              <a:rPr lang="hr-HR" sz="2000" b="1" dirty="0" err="1" smtClean="0"/>
              <a:t>saturation</a:t>
            </a:r>
            <a:r>
              <a:rPr lang="hr-HR" sz="2000" b="1" dirty="0" smtClean="0"/>
              <a:t>-</a:t>
            </a:r>
            <a:r>
              <a:rPr lang="hr-HR" sz="2000" b="1" dirty="0" err="1" smtClean="0"/>
              <a:t>brightness</a:t>
            </a:r>
            <a:r>
              <a:rPr lang="hr-HR" sz="2000" b="1" dirty="0" smtClean="0"/>
              <a:t>)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boje je bolje koristiti za prikaz kategorija nego skala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pravilo kontrasta boja (da bi se istaknule granice)</a:t>
            </a:r>
          </a:p>
          <a:p>
            <a:pPr marL="715963" indent="-354013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crvena-zelena, crvena-žuta-zelena-plava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548680"/>
            <a:ext cx="8676456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boje mogu stvarati iluzije</a:t>
            </a:r>
          </a:p>
          <a:p>
            <a:pPr marL="623888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siva točka na zelenoj pozadini izgleda crvenkasta</a:t>
            </a:r>
          </a:p>
          <a:p>
            <a:pPr marL="623888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nakon gledanja u zeleni ekran svijet izgleda ružičast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boje utječu na procjenu površina</a:t>
            </a:r>
          </a:p>
          <a:p>
            <a:pPr marL="625475" indent="-263525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u 3D plavi krug izgleda udaljeniji od crvenog</a:t>
            </a:r>
          </a:p>
          <a:p>
            <a:pPr marL="625475" indent="-263525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u 2D crveni krug izgleda veći od plavog vjerojatno zbog 3D iluzije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25807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/>
              <a:t>Grafički dizajn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467544" y="1268760"/>
            <a:ext cx="8676456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treba primijeniti psihološke principe kod dizajna grafova i nadopuniti ih estetskim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err="1" smtClean="0"/>
              <a:t>Cleveland</a:t>
            </a:r>
            <a:r>
              <a:rPr lang="hr-HR" sz="2000" b="1" dirty="0" smtClean="0"/>
              <a:t> poredao grafičke značajke od više ka manje pogodnim za prezentaciju količinskih informacija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5661248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Cleveland, W. S. (1985). </a:t>
            </a:r>
            <a:r>
              <a:rPr lang="en-US" i="1" dirty="0" smtClean="0"/>
              <a:t>The elements of graphing data. </a:t>
            </a:r>
            <a:r>
              <a:rPr lang="en-US" dirty="0" smtClean="0"/>
              <a:t>Monterey, Calif.:</a:t>
            </a:r>
            <a:r>
              <a:rPr lang="hr-HR" dirty="0" smtClean="0"/>
              <a:t> W</a:t>
            </a:r>
            <a:r>
              <a:rPr lang="en-US" dirty="0" err="1" smtClean="0"/>
              <a:t>adsworth</a:t>
            </a:r>
            <a:endParaRPr lang="en-US" dirty="0" smtClean="0"/>
          </a:p>
          <a:p>
            <a:r>
              <a:rPr lang="hr-HR" dirty="0" err="1" smtClean="0"/>
              <a:t>Advanced</a:t>
            </a:r>
            <a:r>
              <a:rPr lang="hr-HR" dirty="0" smtClean="0"/>
              <a:t> </a:t>
            </a:r>
            <a:r>
              <a:rPr lang="hr-HR" dirty="0" err="1" smtClean="0"/>
              <a:t>Books</a:t>
            </a:r>
            <a:r>
              <a:rPr lang="hr-HR" dirty="0" smtClean="0"/>
              <a:t>.</a:t>
            </a:r>
          </a:p>
          <a:p>
            <a:r>
              <a:rPr lang="en-US" dirty="0" smtClean="0"/>
              <a:t>Cleveland, W. S. (1993). </a:t>
            </a:r>
            <a:r>
              <a:rPr lang="en-US" i="1" dirty="0" smtClean="0"/>
              <a:t>Visualizing data. </a:t>
            </a:r>
            <a:r>
              <a:rPr lang="en-US" dirty="0" smtClean="0"/>
              <a:t>Summit, N.J.: </a:t>
            </a:r>
            <a:r>
              <a:rPr lang="en-US" dirty="0" err="1" smtClean="0"/>
              <a:t>Hubart</a:t>
            </a:r>
            <a:r>
              <a:rPr lang="en-US" dirty="0" smtClean="0"/>
              <a:t> Press</a:t>
            </a:r>
            <a:r>
              <a:rPr lang="hr-HR" dirty="0" smtClean="0"/>
              <a:t>.</a:t>
            </a:r>
            <a:endParaRPr lang="hr-HR" dirty="0"/>
          </a:p>
        </p:txBody>
      </p:sp>
      <p:pic>
        <p:nvPicPr>
          <p:cNvPr id="5" name="Picture 4" descr="wsc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708920"/>
            <a:ext cx="2000250" cy="24384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48264" y="5157192"/>
            <a:ext cx="1608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Cleveland, W. S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1_Sl.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861"/>
            <a:ext cx="9144000" cy="6156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836712"/>
            <a:ext cx="8676456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glavni u grafičkom dizajnu (</a:t>
            </a:r>
            <a:r>
              <a:rPr lang="hr-HR" sz="2000" b="1" dirty="0" err="1" smtClean="0"/>
              <a:t>Bertin</a:t>
            </a:r>
            <a:r>
              <a:rPr lang="hr-HR" sz="2000" b="1" dirty="0" smtClean="0"/>
              <a:t> i </a:t>
            </a:r>
            <a:r>
              <a:rPr lang="hr-HR" sz="2000" b="1" dirty="0" err="1" smtClean="0"/>
              <a:t>Tufte</a:t>
            </a:r>
            <a:r>
              <a:rPr lang="hr-HR" sz="2000" b="1" dirty="0" smtClean="0"/>
              <a:t>) zalažu za </a:t>
            </a:r>
            <a:r>
              <a:rPr lang="hr-HR" sz="2000" b="1" dirty="0" err="1" smtClean="0"/>
              <a:t>maksimizaciju</a:t>
            </a:r>
            <a:r>
              <a:rPr lang="hr-HR" sz="2000" b="1" dirty="0" smtClean="0"/>
              <a:t> informacije ali za pojednostavljenje grafa i upotrebu jednostavnih grafičkih elemenata</a:t>
            </a:r>
          </a:p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vrijedi </a:t>
            </a:r>
            <a:r>
              <a:rPr lang="hr-HR" sz="2000" b="1" dirty="0" err="1" smtClean="0"/>
              <a:t>Ludwig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Mies</a:t>
            </a:r>
            <a:r>
              <a:rPr lang="hr-HR" sz="2000" b="1" dirty="0" smtClean="0"/>
              <a:t> van der </a:t>
            </a:r>
            <a:r>
              <a:rPr lang="hr-HR" sz="2000" b="1" dirty="0" err="1" smtClean="0"/>
              <a:t>Rohe</a:t>
            </a:r>
            <a:r>
              <a:rPr lang="hr-HR" sz="2000" b="1" dirty="0" smtClean="0"/>
              <a:t>-ova izreka: “Manje je više (</a:t>
            </a:r>
            <a:r>
              <a:rPr lang="hr-HR" sz="2000" b="1" dirty="0" err="1" smtClean="0"/>
              <a:t>Less</a:t>
            </a:r>
            <a:r>
              <a:rPr lang="hr-HR" sz="2000" b="1" dirty="0" smtClean="0"/>
              <a:t> is More)”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249289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>
                <a:solidFill>
                  <a:srgbClr val="002060"/>
                </a:solidFill>
              </a:rPr>
              <a:t>Trebate znati da ne postoji jednostavno pravilo za razlikovanje kvalitetnog grafa od lošeg. Primjerenost grafa ovisi o uvjetima u kojima se predstavlja informacija koju želite priopćiti.</a:t>
            </a:r>
            <a:endParaRPr lang="hr-HR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15408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/>
              <a:t>Primjeri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467544" y="1340768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 algn="just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gornji graf je uvijek manje učinkovit u priopćenju informacije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214290"/>
            <a:ext cx="7672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4000" b="1" dirty="0" smtClean="0"/>
              <a:t>Kognitivna znanost i grafički dizajn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755576" y="1268760"/>
            <a:ext cx="67565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400" b="1" dirty="0" err="1" smtClean="0"/>
              <a:t>K.z</a:t>
            </a:r>
            <a:r>
              <a:rPr lang="hr-HR" sz="2400" b="1" dirty="0" smtClean="0"/>
              <a:t>. - znanstveno proučavanje ili uma ili inteligencije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772816"/>
            <a:ext cx="1656184" cy="1763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11760" y="3645024"/>
            <a:ext cx="652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dirty="0" smtClean="0"/>
              <a:t>Platon</a:t>
            </a:r>
            <a:endParaRPr lang="hr-HR" sz="1400" dirty="0"/>
          </a:p>
        </p:txBody>
      </p:sp>
      <p:sp>
        <p:nvSpPr>
          <p:cNvPr id="8" name="Rectangle 7"/>
          <p:cNvSpPr/>
          <p:nvPr/>
        </p:nvSpPr>
        <p:spPr>
          <a:xfrm>
            <a:off x="4211960" y="4509120"/>
            <a:ext cx="8370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400" dirty="0" err="1" smtClean="0"/>
              <a:t>Wilhelm</a:t>
            </a:r>
            <a:r>
              <a:rPr lang="hr-HR" sz="1400" dirty="0" smtClean="0"/>
              <a:t> </a:t>
            </a:r>
          </a:p>
          <a:p>
            <a:r>
              <a:rPr lang="hr-HR" sz="1400" dirty="0" err="1" smtClean="0"/>
              <a:t>Wundt</a:t>
            </a:r>
            <a:endParaRPr lang="hr-HR" sz="1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492896"/>
            <a:ext cx="105851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996952"/>
            <a:ext cx="12001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347864" y="3861048"/>
            <a:ext cx="897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400" dirty="0" err="1" smtClean="0"/>
              <a:t>Rene</a:t>
            </a:r>
            <a:r>
              <a:rPr lang="hr-HR" sz="1400" dirty="0" smtClean="0"/>
              <a:t> </a:t>
            </a:r>
          </a:p>
          <a:p>
            <a:r>
              <a:rPr lang="hr-HR" sz="1400" dirty="0" smtClean="0"/>
              <a:t>Descartes</a:t>
            </a:r>
            <a:endParaRPr lang="hr-HR" sz="1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429000"/>
            <a:ext cx="1080120" cy="158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364088" y="5013176"/>
            <a:ext cx="7489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1400" dirty="0" err="1" smtClean="0"/>
              <a:t>John</a:t>
            </a:r>
            <a:r>
              <a:rPr lang="hr-HR" sz="1400" dirty="0" smtClean="0"/>
              <a:t> B. </a:t>
            </a:r>
          </a:p>
          <a:p>
            <a:r>
              <a:rPr lang="hr-HR" sz="1400" dirty="0" smtClean="0"/>
              <a:t>Watson</a:t>
            </a:r>
            <a:endParaRPr lang="hr-HR" sz="14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077072"/>
            <a:ext cx="1470910" cy="170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6372200" y="5805264"/>
            <a:ext cx="1368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1400" dirty="0" err="1" smtClean="0"/>
              <a:t>Noam</a:t>
            </a:r>
            <a:r>
              <a:rPr lang="hr-HR" sz="1400" dirty="0" smtClean="0"/>
              <a:t> </a:t>
            </a:r>
            <a:r>
              <a:rPr lang="hr-HR" sz="1400" dirty="0" err="1" smtClean="0"/>
              <a:t>Chomsky</a:t>
            </a:r>
            <a:endParaRPr lang="hr-HR" sz="1400" dirty="0"/>
          </a:p>
        </p:txBody>
      </p:sp>
      <p:sp>
        <p:nvSpPr>
          <p:cNvPr id="14" name="Rectangle 13"/>
          <p:cNvSpPr/>
          <p:nvPr/>
        </p:nvSpPr>
        <p:spPr>
          <a:xfrm>
            <a:off x="1259632" y="4077072"/>
            <a:ext cx="16164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dirty="0" smtClean="0"/>
              <a:t>prirodu </a:t>
            </a:r>
          </a:p>
          <a:p>
            <a:r>
              <a:rPr lang="hr-HR" dirty="0" smtClean="0"/>
              <a:t>ljudskog znanja</a:t>
            </a:r>
            <a:endParaRPr lang="hr-HR" dirty="0"/>
          </a:p>
        </p:txBody>
      </p:sp>
      <p:sp>
        <p:nvSpPr>
          <p:cNvPr id="15" name="Rectangle 14"/>
          <p:cNvSpPr/>
          <p:nvPr/>
        </p:nvSpPr>
        <p:spPr>
          <a:xfrm>
            <a:off x="4283968" y="6021288"/>
            <a:ext cx="1616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biheviorizam</a:t>
            </a:r>
            <a:endParaRPr lang="hr-HR" dirty="0"/>
          </a:p>
        </p:txBody>
      </p:sp>
      <p:sp>
        <p:nvSpPr>
          <p:cNvPr id="16" name="Rectangle 15"/>
          <p:cNvSpPr/>
          <p:nvPr/>
        </p:nvSpPr>
        <p:spPr>
          <a:xfrm>
            <a:off x="3203848" y="5373216"/>
            <a:ext cx="1224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err="1" smtClean="0"/>
              <a:t>eksp</a:t>
            </a:r>
            <a:r>
              <a:rPr lang="hr-HR" dirty="0" smtClean="0"/>
              <a:t>. psihologija</a:t>
            </a:r>
            <a:endParaRPr lang="hr-HR" dirty="0"/>
          </a:p>
        </p:txBody>
      </p:sp>
      <p:sp>
        <p:nvSpPr>
          <p:cNvPr id="17" name="Rectangle 16"/>
          <p:cNvSpPr/>
          <p:nvPr/>
        </p:nvSpPr>
        <p:spPr>
          <a:xfrm>
            <a:off x="2339752" y="4941168"/>
            <a:ext cx="1616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tijelo i duh</a:t>
            </a:r>
            <a:endParaRPr lang="hr-HR" dirty="0"/>
          </a:p>
        </p:txBody>
      </p:sp>
      <p:sp>
        <p:nvSpPr>
          <p:cNvPr id="18" name="Rectangle 17"/>
          <p:cNvSpPr/>
          <p:nvPr/>
        </p:nvSpPr>
        <p:spPr>
          <a:xfrm>
            <a:off x="6228184" y="620063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dirty="0" smtClean="0"/>
              <a:t>naturalistički pristup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260648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Perspektiva</a:t>
            </a:r>
          </a:p>
        </p:txBody>
      </p:sp>
      <p:pic>
        <p:nvPicPr>
          <p:cNvPr id="4" name="Picture 3" descr="P1_Sl.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908720"/>
            <a:ext cx="7049248" cy="5805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1_Sl.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32656"/>
            <a:ext cx="7403633" cy="3096343"/>
          </a:xfrm>
          <a:prstGeom prst="rect">
            <a:avLst/>
          </a:prstGeom>
        </p:spPr>
      </p:pic>
      <p:pic>
        <p:nvPicPr>
          <p:cNvPr id="3" name="Picture 2" descr="P1_Sl.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3501008"/>
            <a:ext cx="7416824" cy="3149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1_Sl.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526744"/>
            <a:ext cx="4464496" cy="5804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7667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dirty="0" smtClean="0"/>
              <a:t>Preopterećenje informacijama</a:t>
            </a:r>
          </a:p>
        </p:txBody>
      </p:sp>
      <p:pic>
        <p:nvPicPr>
          <p:cNvPr id="3" name="Picture 2" descr="P1_Sl.1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980728"/>
            <a:ext cx="5672350" cy="5700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052736"/>
            <a:ext cx="7240888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vi-VN" sz="2800" b="1" i="1" dirty="0" smtClean="0"/>
              <a:t>Non quia difficilia sunt non audemus, sed quia non audemus difficilia sunt. </a:t>
            </a:r>
            <a:r>
              <a:rPr lang="vi-VN" sz="2800" b="1" dirty="0" smtClean="0"/>
              <a:t>- Nije da se ne usuđujemo jer je teško, već je teško jer se ne usuđujemo. </a:t>
            </a:r>
            <a:endParaRPr lang="hr-HR" sz="2800" b="1" dirty="0" smtClean="0"/>
          </a:p>
          <a:p>
            <a:pPr algn="r"/>
            <a:r>
              <a:rPr lang="vi-VN" sz="2800" b="1" dirty="0" smtClean="0"/>
              <a:t>Seneka</a:t>
            </a:r>
            <a:endParaRPr lang="hr-HR" b="1" dirty="0" smtClean="0">
              <a:latin typeface="Calibri" pitchFamily="34" charset="0"/>
            </a:endParaRPr>
          </a:p>
          <a:p>
            <a:r>
              <a:rPr lang="en-US" sz="2800" b="1" i="1" dirty="0" err="1" smtClean="0"/>
              <a:t>Murphyjeva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filozofija</a:t>
            </a:r>
            <a:r>
              <a:rPr lang="en-US" sz="2800" b="1" i="1" dirty="0" smtClean="0"/>
              <a:t> </a:t>
            </a:r>
          </a:p>
          <a:p>
            <a:r>
              <a:rPr lang="it-IT" sz="2800" b="1" dirty="0" err="1" smtClean="0"/>
              <a:t>Smiješi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se…</a:t>
            </a:r>
            <a:r>
              <a:rPr lang="it-IT" sz="2800" b="1" dirty="0" smtClean="0"/>
              <a:t> </a:t>
            </a:r>
            <a:r>
              <a:rPr lang="it-IT" sz="2800" b="1" dirty="0" err="1" smtClean="0"/>
              <a:t>sutra</a:t>
            </a:r>
            <a:r>
              <a:rPr lang="it-IT" sz="2800" b="1" dirty="0" smtClean="0"/>
              <a:t> će </a:t>
            </a:r>
            <a:r>
              <a:rPr lang="it-IT" sz="2800" b="1" dirty="0" err="1" smtClean="0"/>
              <a:t>biti</a:t>
            </a:r>
            <a:r>
              <a:rPr lang="it-IT" sz="2800" b="1" dirty="0" smtClean="0"/>
              <a:t> gore.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55098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/>
              <a:t>K</a:t>
            </a:r>
            <a:r>
              <a:rPr lang="en-US" sz="3200" b="1" dirty="0" err="1" smtClean="0"/>
              <a:t>oličinski</a:t>
            </a:r>
            <a:r>
              <a:rPr lang="en-US" sz="3200" b="1" dirty="0" smtClean="0"/>
              <a:t> (quantitative)</a:t>
            </a:r>
            <a:r>
              <a:rPr lang="hr-HR" sz="3200" b="1" dirty="0" smtClean="0"/>
              <a:t> grafovi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867672" y="1338488"/>
            <a:ext cx="58240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400" b="1" dirty="0" smtClean="0"/>
              <a:t>Služe za prikazivanje količinskih informacija</a:t>
            </a:r>
          </a:p>
        </p:txBody>
      </p:sp>
      <p:pic>
        <p:nvPicPr>
          <p:cNvPr id="4" name="Picture 3" descr="P1_Sl.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1772816"/>
            <a:ext cx="5760640" cy="4798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36096" y="2492896"/>
            <a:ext cx="3456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"Best 100 books of the 20th century."</a:t>
            </a:r>
            <a:br>
              <a:rPr lang="en-US" dirty="0" smtClean="0"/>
            </a:br>
            <a:r>
              <a:rPr lang="en-US" dirty="0" smtClean="0"/>
              <a:t>AMAZON.COM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"The most important contribution</a:t>
            </a:r>
            <a:br>
              <a:rPr lang="en-US" dirty="0" smtClean="0"/>
            </a:br>
            <a:r>
              <a:rPr lang="en-US" dirty="0" smtClean="0"/>
              <a:t>so far to the study of the graph."</a:t>
            </a:r>
            <a:br>
              <a:rPr lang="en-US" dirty="0" smtClean="0"/>
            </a:br>
            <a:r>
              <a:rPr lang="en-US" dirty="0" smtClean="0"/>
              <a:t>JOURNAL OF THE AMERICAN</a:t>
            </a:r>
            <a:br>
              <a:rPr lang="en-US" dirty="0" smtClean="0"/>
            </a:br>
            <a:r>
              <a:rPr lang="en-US" dirty="0" smtClean="0"/>
              <a:t>STATISTICAL ASSOCIATION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"THE visual style book."</a:t>
            </a:r>
            <a:br>
              <a:rPr lang="en-US" dirty="0" smtClean="0"/>
            </a:br>
            <a:r>
              <a:rPr lang="en-US" dirty="0" smtClean="0"/>
              <a:t>WHOLE EARTH CATALOG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"This book is a gem." ERGONOMICS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816424" cy="482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836712"/>
            <a:ext cx="21907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476672"/>
            <a:ext cx="68116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/>
              <a:t>Svrha</a:t>
            </a:r>
            <a:r>
              <a:rPr lang="hr-HR" sz="3200" dirty="0" smtClean="0"/>
              <a:t> k</a:t>
            </a:r>
            <a:r>
              <a:rPr lang="en-US" sz="3200" dirty="0" err="1" smtClean="0"/>
              <a:t>oličinskih</a:t>
            </a:r>
            <a:r>
              <a:rPr lang="hr-HR" sz="3200" dirty="0" smtClean="0"/>
              <a:t> grafova</a:t>
            </a:r>
          </a:p>
        </p:txBody>
      </p:sp>
      <p:sp>
        <p:nvSpPr>
          <p:cNvPr id="3" name="Rectangle 2"/>
          <p:cNvSpPr/>
          <p:nvPr/>
        </p:nvSpPr>
        <p:spPr>
          <a:xfrm>
            <a:off x="1115616" y="1196752"/>
            <a:ext cx="3409908" cy="335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2400" b="1" dirty="0" smtClean="0"/>
              <a:t>Grafovi imaju puno </a:t>
            </a:r>
            <a:r>
              <a:rPr lang="en-US" sz="2400" b="1" dirty="0" err="1" smtClean="0"/>
              <a:t>svrha</a:t>
            </a:r>
            <a:endParaRPr lang="hr-HR" sz="2400" b="1" dirty="0" smtClean="0"/>
          </a:p>
          <a:p>
            <a:pPr>
              <a:buFontTx/>
              <a:buChar char="-"/>
            </a:pPr>
            <a:r>
              <a:rPr lang="hr-HR" sz="2400" b="1" dirty="0" smtClean="0"/>
              <a:t> zabavljati</a:t>
            </a:r>
          </a:p>
          <a:p>
            <a:pPr>
              <a:buFontTx/>
              <a:buChar char="-"/>
            </a:pPr>
            <a:r>
              <a:rPr lang="hr-HR" sz="2400" b="1" dirty="0" smtClean="0"/>
              <a:t> uvjeravati</a:t>
            </a:r>
          </a:p>
          <a:p>
            <a:pPr>
              <a:buFontTx/>
              <a:buChar char="-"/>
            </a:pPr>
            <a:r>
              <a:rPr lang="hr-HR" sz="2400" b="1" dirty="0" smtClean="0"/>
              <a:t> </a:t>
            </a:r>
            <a:r>
              <a:rPr lang="hr-HR" sz="2800" b="1" dirty="0" smtClean="0">
                <a:solidFill>
                  <a:srgbClr val="FF0000"/>
                </a:solidFill>
              </a:rPr>
              <a:t>glavna je informirati</a:t>
            </a:r>
          </a:p>
          <a:p>
            <a:pPr>
              <a:buFontTx/>
              <a:buChar char="-"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hr-HR" sz="2800" dirty="0" smtClean="0"/>
              <a:t> </a:t>
            </a:r>
            <a:r>
              <a:rPr lang="hr-HR" sz="2400" b="1" dirty="0" smtClean="0"/>
              <a:t>ljudski vizualni sustav</a:t>
            </a:r>
          </a:p>
          <a:p>
            <a:pPr>
              <a:buFontTx/>
              <a:buChar char="-"/>
            </a:pPr>
            <a:endParaRPr lang="hr-HR" sz="2800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hr-HR" sz="2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amcenj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6632"/>
            <a:ext cx="8028384" cy="236170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1520" y="2348880"/>
            <a:ext cx="856895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200" b="1" dirty="0" smtClean="0"/>
              <a:t>Grafička slika</a:t>
            </a:r>
          </a:p>
          <a:p>
            <a:pPr>
              <a:tabLst>
                <a:tab pos="533400" algn="l"/>
              </a:tabLst>
            </a:pPr>
            <a:r>
              <a:rPr lang="hr-HR" sz="2200" b="1" dirty="0" smtClean="0"/>
              <a:t>	</a:t>
            </a:r>
            <a:r>
              <a:rPr lang="hr-HR" sz="2200" b="1" dirty="0" smtClean="0">
                <a:solidFill>
                  <a:srgbClr val="002060"/>
                </a:solidFill>
              </a:rPr>
              <a:t>spoj značajki koje sadrže informaciju koju želimo </a:t>
            </a:r>
            <a:r>
              <a:rPr lang="hr-HR" sz="2200" b="1" dirty="0" err="1" smtClean="0">
                <a:solidFill>
                  <a:srgbClr val="002060"/>
                </a:solidFill>
              </a:rPr>
              <a:t>prenjeti</a:t>
            </a:r>
            <a:endParaRPr lang="hr-HR" sz="2200" b="1" dirty="0" smtClean="0">
              <a:solidFill>
                <a:srgbClr val="002060"/>
              </a:solidFill>
            </a:endParaRPr>
          </a:p>
          <a:p>
            <a:pPr>
              <a:tabLst>
                <a:tab pos="533400" algn="l"/>
              </a:tabLst>
            </a:pPr>
            <a:r>
              <a:rPr lang="hr-HR" sz="2200" b="1" dirty="0" err="1" smtClean="0"/>
              <a:t>Ikonsko</a:t>
            </a:r>
            <a:r>
              <a:rPr lang="hr-HR" sz="2200" b="1" dirty="0" smtClean="0"/>
              <a:t> pamćenje</a:t>
            </a:r>
          </a:p>
          <a:p>
            <a:pPr marL="539750">
              <a:tabLst>
                <a:tab pos="533400" algn="l"/>
              </a:tabLst>
            </a:pPr>
            <a:r>
              <a:rPr lang="hr-HR" sz="2200" b="1" dirty="0" smtClean="0">
                <a:solidFill>
                  <a:srgbClr val="002060"/>
                </a:solidFill>
              </a:rPr>
              <a:t>prvi stupanj pamćenja, stanice u retini </a:t>
            </a:r>
            <a:r>
              <a:rPr lang="hr-HR" sz="2200" b="1" dirty="0" err="1" smtClean="0">
                <a:solidFill>
                  <a:srgbClr val="002060"/>
                </a:solidFill>
              </a:rPr>
              <a:t>proslijeđuju</a:t>
            </a:r>
            <a:r>
              <a:rPr lang="hr-HR" sz="2200" b="1" dirty="0" smtClean="0">
                <a:solidFill>
                  <a:srgbClr val="002060"/>
                </a:solidFill>
              </a:rPr>
              <a:t> </a:t>
            </a:r>
            <a:r>
              <a:rPr lang="hr-HR" sz="2200" b="1" dirty="0" err="1" smtClean="0">
                <a:solidFill>
                  <a:srgbClr val="002060"/>
                </a:solidFill>
              </a:rPr>
              <a:t>zivčane</a:t>
            </a:r>
            <a:r>
              <a:rPr lang="hr-HR" sz="2200" b="1" dirty="0" smtClean="0">
                <a:solidFill>
                  <a:srgbClr val="002060"/>
                </a:solidFill>
              </a:rPr>
              <a:t> impulse </a:t>
            </a:r>
          </a:p>
          <a:p>
            <a:pPr>
              <a:tabLst>
                <a:tab pos="533400" algn="l"/>
              </a:tabLst>
            </a:pPr>
            <a:r>
              <a:rPr lang="hr-HR" sz="2200" b="1" dirty="0" smtClean="0"/>
              <a:t>Kratkoročno pamćenje</a:t>
            </a:r>
          </a:p>
          <a:p>
            <a:pPr marL="539750">
              <a:tabLst>
                <a:tab pos="533400" algn="l"/>
              </a:tabLst>
            </a:pPr>
            <a:r>
              <a:rPr lang="hr-HR" sz="2200" b="1" dirty="0" smtClean="0">
                <a:solidFill>
                  <a:srgbClr val="002060"/>
                </a:solidFill>
              </a:rPr>
              <a:t>sadrži bitne značajke poticaja, tako da se može integrirati u dugoročno pamćenje  (4-7 bloka informacija, traje 20 s po bloku)</a:t>
            </a:r>
          </a:p>
          <a:p>
            <a:pPr>
              <a:tabLst>
                <a:tab pos="533400" algn="l"/>
              </a:tabLst>
            </a:pPr>
            <a:r>
              <a:rPr lang="hr-HR" sz="2200" b="1" dirty="0" smtClean="0"/>
              <a:t>Dugoročno pamćenje</a:t>
            </a:r>
          </a:p>
          <a:p>
            <a:pPr marL="539750"/>
            <a:r>
              <a:rPr lang="hr-HR" sz="2200" b="1" dirty="0" smtClean="0">
                <a:solidFill>
                  <a:srgbClr val="002060"/>
                </a:solidFill>
              </a:rPr>
              <a:t>sadrži trajno zapamćene podatke iz opaženog grafa</a:t>
            </a:r>
            <a:r>
              <a:rPr lang="en-US" sz="2200" b="1" dirty="0" smtClean="0">
                <a:solidFill>
                  <a:srgbClr val="002060"/>
                </a:solidFill>
              </a:rPr>
              <a:t>, </a:t>
            </a:r>
            <a:r>
              <a:rPr lang="en-US" sz="2200" b="1" dirty="0" err="1" smtClean="0">
                <a:solidFill>
                  <a:srgbClr val="002060"/>
                </a:solidFill>
              </a:rPr>
              <a:t>još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nije</a:t>
            </a:r>
            <a:r>
              <a:rPr lang="en-US" sz="2200" b="1" dirty="0" smtClean="0">
                <a:solidFill>
                  <a:srgbClr val="002060"/>
                </a:solidFill>
              </a:rPr>
              <a:t> do </a:t>
            </a:r>
            <a:r>
              <a:rPr lang="en-US" sz="2200" b="1" dirty="0" err="1" smtClean="0">
                <a:solidFill>
                  <a:srgbClr val="002060"/>
                </a:solidFill>
              </a:rPr>
              <a:t>kraja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objašnjen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mehanim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d.p</a:t>
            </a:r>
            <a:r>
              <a:rPr lang="en-US" sz="2200" b="1" dirty="0" smtClean="0">
                <a:solidFill>
                  <a:srgbClr val="002060"/>
                </a:solidFill>
              </a:rPr>
              <a:t>., </a:t>
            </a:r>
            <a:r>
              <a:rPr lang="en-US" sz="2200" b="1" dirty="0" err="1" smtClean="0">
                <a:solidFill>
                  <a:srgbClr val="002060"/>
                </a:solidFill>
              </a:rPr>
              <a:t>pomaže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asocijacija</a:t>
            </a:r>
            <a:r>
              <a:rPr lang="en-US" sz="2200" b="1" dirty="0" smtClean="0">
                <a:solidFill>
                  <a:srgbClr val="002060"/>
                </a:solidFill>
              </a:rPr>
              <a:t> s </a:t>
            </a:r>
            <a:r>
              <a:rPr lang="en-US" sz="2200" b="1" dirty="0" err="1" smtClean="0">
                <a:solidFill>
                  <a:srgbClr val="002060"/>
                </a:solidFill>
              </a:rPr>
              <a:t>drugim</a:t>
            </a:r>
            <a:r>
              <a:rPr lang="en-US" sz="2200" b="1" dirty="0" smtClean="0">
                <a:solidFill>
                  <a:srgbClr val="002060"/>
                </a:solidFill>
              </a:rPr>
              <a:t> </a:t>
            </a:r>
            <a:r>
              <a:rPr lang="en-US" sz="2200" b="1" dirty="0" err="1" smtClean="0">
                <a:solidFill>
                  <a:srgbClr val="002060"/>
                </a:solidFill>
              </a:rPr>
              <a:t>pojmom</a:t>
            </a:r>
            <a:endParaRPr lang="hr-HR" sz="2200" b="1" dirty="0" smtClean="0">
              <a:solidFill>
                <a:srgbClr val="002060"/>
              </a:solidFill>
            </a:endParaRPr>
          </a:p>
          <a:p>
            <a:endParaRPr lang="hr-HR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48680"/>
            <a:ext cx="38491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/>
              <a:t>Psihofizika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percepcije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867672" y="1338488"/>
            <a:ext cx="7880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Možda zato što su količinski grafovi relativno nedavna spoznaja u ljudskoj evolucijskoj povijesti, s njima možemo koristiti iste alate kao pri percepciji trodimenzionalnih scena i dvodimenzionalnih slika. Ponekad ovi alati mogu iskriviti informacije koje pokušavamo točno uočiti.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9592" y="620688"/>
            <a:ext cx="7632848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b="1" dirty="0" err="1" smtClean="0"/>
              <a:t>Potencijski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zakon</a:t>
            </a:r>
            <a:r>
              <a:rPr lang="en-US" sz="2400" b="1" dirty="0" smtClean="0"/>
              <a:t> (Power law)</a:t>
            </a:r>
          </a:p>
          <a:p>
            <a:pPr marL="269875" indent="-269875">
              <a:tabLst>
                <a:tab pos="269875" algn="l"/>
              </a:tabLst>
            </a:pPr>
            <a:r>
              <a:rPr lang="hr-HR" sz="2400" b="1" dirty="0" smtClean="0"/>
              <a:t> </a:t>
            </a:r>
            <a:r>
              <a:rPr lang="hr-HR" sz="2400" dirty="0" smtClean="0"/>
              <a:t>-</a:t>
            </a:r>
            <a:r>
              <a:rPr lang="en-US" sz="2400" dirty="0" smtClean="0"/>
              <a:t>	</a:t>
            </a:r>
            <a:r>
              <a:rPr lang="hr-HR" sz="2000" b="1" dirty="0" smtClean="0"/>
              <a:t>veći (intenzivniji) je podražaj, veća je razlika potrebna da bi se primijetila razlika između njih</a:t>
            </a:r>
            <a:endParaRPr lang="en-US" sz="2000" b="1" dirty="0" smtClean="0"/>
          </a:p>
          <a:p>
            <a:pPr marL="269875" indent="-269875">
              <a:tabLst>
                <a:tab pos="269875" algn="l"/>
              </a:tabLst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marL="269875" indent="-269875">
              <a:tabLst>
                <a:tab pos="269875" algn="l"/>
              </a:tabLst>
            </a:pPr>
            <a:r>
              <a:rPr lang="en-US" sz="3200" i="1" dirty="0" smtClean="0"/>
              <a:t>		</a:t>
            </a:r>
            <a:r>
              <a:rPr lang="hr-HR" sz="3200" i="1" dirty="0" smtClean="0">
                <a:solidFill>
                  <a:schemeClr val="tx2"/>
                </a:solidFill>
              </a:rPr>
              <a:t>S = k log(I)</a:t>
            </a:r>
            <a:endParaRPr lang="en-US" sz="3200" i="1" dirty="0" smtClean="0">
              <a:solidFill>
                <a:schemeClr val="tx2"/>
              </a:solidFill>
            </a:endParaRPr>
          </a:p>
          <a:p>
            <a:pPr marL="269875" indent="-269875">
              <a:tabLst>
                <a:tab pos="269875" algn="l"/>
              </a:tabLst>
            </a:pPr>
            <a:r>
              <a:rPr lang="hr-HR" sz="3600" b="1" dirty="0" smtClean="0"/>
              <a:t> </a:t>
            </a:r>
            <a:r>
              <a:rPr lang="en-US" sz="2400" dirty="0" smtClean="0"/>
              <a:t>-</a:t>
            </a:r>
            <a:r>
              <a:rPr lang="en-US" sz="2000" dirty="0" smtClean="0"/>
              <a:t> </a:t>
            </a:r>
            <a:r>
              <a:rPr lang="en-US" sz="2000" b="1" dirty="0" smtClean="0"/>
              <a:t>S – </a:t>
            </a:r>
            <a:r>
              <a:rPr lang="en-US" sz="2000" b="1" dirty="0" err="1" smtClean="0"/>
              <a:t>osječaj</a:t>
            </a:r>
            <a:r>
              <a:rPr lang="en-US" sz="2000" b="1" dirty="0" smtClean="0"/>
              <a:t> (</a:t>
            </a:r>
            <a:r>
              <a:rPr lang="en-US" sz="2000" b="1" dirty="0" smtClean="0">
                <a:solidFill>
                  <a:schemeClr val="tx2"/>
                </a:solidFill>
              </a:rPr>
              <a:t>S</a:t>
            </a:r>
            <a:r>
              <a:rPr lang="en-US" sz="2000" b="1" dirty="0" smtClean="0"/>
              <a:t>ensation); I – </a:t>
            </a:r>
            <a:r>
              <a:rPr lang="en-US" sz="2000" b="1" dirty="0" err="1" smtClean="0">
                <a:solidFill>
                  <a:schemeClr val="tx2"/>
                </a:solidFill>
              </a:rPr>
              <a:t>I</a:t>
            </a:r>
            <a:r>
              <a:rPr lang="en-US" sz="2000" b="1" dirty="0" err="1" smtClean="0"/>
              <a:t>ntenzitet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podražaja</a:t>
            </a:r>
            <a:endParaRPr lang="en-US" sz="2000" b="1" dirty="0" smtClean="0"/>
          </a:p>
          <a:p>
            <a:pPr marL="269875" indent="-269875">
              <a:tabLst>
                <a:tab pos="269875" algn="l"/>
              </a:tabLst>
            </a:pPr>
            <a:r>
              <a:rPr lang="hr-HR" sz="2800" dirty="0" smtClean="0"/>
              <a:t> </a:t>
            </a:r>
            <a:r>
              <a:rPr lang="hr-HR" sz="2400" dirty="0" smtClean="0"/>
              <a:t>-</a:t>
            </a:r>
            <a:r>
              <a:rPr lang="en-US" sz="2000" dirty="0" smtClean="0"/>
              <a:t>	</a:t>
            </a:r>
            <a:r>
              <a:rPr lang="en-US" sz="2000" b="1" dirty="0" err="1" smtClean="0"/>
              <a:t>za</a:t>
            </a:r>
            <a:r>
              <a:rPr lang="hr-HR" sz="2000" b="1" dirty="0" smtClean="0"/>
              <a:t> </a:t>
            </a:r>
            <a:r>
              <a:rPr lang="en-US" sz="2000" b="1" dirty="0" err="1" smtClean="0"/>
              <a:t>usporedbu</a:t>
            </a:r>
            <a:r>
              <a:rPr lang="en-US" sz="2000" b="1" dirty="0" smtClean="0"/>
              <a:t> </a:t>
            </a:r>
            <a:r>
              <a:rPr lang="hr-HR" sz="2000" b="1" dirty="0" err="1" smtClean="0"/>
              <a:t>dužin</a:t>
            </a:r>
            <a:r>
              <a:rPr lang="en-US" sz="2000" b="1" dirty="0" smtClean="0"/>
              <a:t>a</a:t>
            </a:r>
            <a:r>
              <a:rPr lang="hr-HR" sz="2000" b="1" dirty="0" smtClean="0"/>
              <a:t> u rasponu 0,9 do 1,</a:t>
            </a:r>
            <a:r>
              <a:rPr lang="hr-HR" sz="2000" b="1" dirty="0" err="1" smtClean="0"/>
              <a:t>1</a:t>
            </a:r>
            <a:r>
              <a:rPr lang="en-US" sz="2000" b="1" dirty="0" smtClean="0"/>
              <a:t>;</a:t>
            </a:r>
            <a:r>
              <a:rPr lang="hr-HR" sz="2000" b="1" dirty="0" smtClean="0"/>
              <a:t> za </a:t>
            </a:r>
            <a:r>
              <a:rPr lang="en-US" sz="2000" b="1" dirty="0" err="1" smtClean="0"/>
              <a:t>površinu</a:t>
            </a:r>
            <a:r>
              <a:rPr lang="hr-HR" sz="2000" b="1" dirty="0" smtClean="0"/>
              <a:t> 0,6 - 0,9, a za volumen 0,5 - 0</a:t>
            </a:r>
            <a:endParaRPr lang="en-US" sz="20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005064"/>
            <a:ext cx="321815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1_Sl.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933056"/>
            <a:ext cx="2710104" cy="2656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99592" y="620688"/>
            <a:ext cx="7632848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hr-HR" sz="2400" b="1" dirty="0" smtClean="0"/>
              <a:t>Vizualne iluzije</a:t>
            </a:r>
            <a:endParaRPr lang="en-US" sz="2400" b="1" dirty="0" smtClean="0"/>
          </a:p>
          <a:p>
            <a:pPr marL="269875" indent="-269875">
              <a:tabLst>
                <a:tab pos="269875" algn="l"/>
              </a:tabLst>
            </a:pPr>
            <a:r>
              <a:rPr lang="hr-HR" sz="2000" i="1" dirty="0" smtClean="0"/>
              <a:t>SLIKA: prikaz u dvije dimenzije nečega dosadnog u tri.</a:t>
            </a:r>
          </a:p>
          <a:p>
            <a:pPr marL="269875" indent="-269875">
              <a:tabLst>
                <a:tab pos="269875" algn="l"/>
              </a:tabLst>
            </a:pPr>
            <a:r>
              <a:rPr lang="en-US" sz="2000" i="1" dirty="0" smtClean="0"/>
              <a:t>PICTURE: a representation in two dimensions of something wearisome in three</a:t>
            </a:r>
            <a:r>
              <a:rPr lang="en-US" sz="2400" i="1" dirty="0" smtClean="0"/>
              <a:t>.</a:t>
            </a:r>
            <a:r>
              <a:rPr lang="hr-HR" sz="2000" dirty="0" smtClean="0"/>
              <a:t> </a:t>
            </a:r>
          </a:p>
          <a:p>
            <a:pPr marL="269875" indent="-269875" algn="r">
              <a:tabLst>
                <a:tab pos="269875" algn="l"/>
              </a:tabLst>
            </a:pPr>
            <a:r>
              <a:rPr lang="hr-H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Ambrose</a:t>
            </a:r>
            <a:r>
              <a:rPr lang="hr-H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hr-HR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Bierce</a:t>
            </a:r>
            <a:r>
              <a:rPr lang="hr-HR" sz="2000" dirty="0" smtClean="0"/>
              <a:t>, </a:t>
            </a:r>
            <a:r>
              <a:rPr lang="hr-HR" sz="2000" i="1" dirty="0" err="1" smtClean="0"/>
              <a:t>Devil</a:t>
            </a:r>
            <a:r>
              <a:rPr lang="hr-HR" sz="2000" i="1" dirty="0" smtClean="0"/>
              <a:t>'s </a:t>
            </a:r>
            <a:r>
              <a:rPr lang="hr-HR" sz="2000" i="1" dirty="0" err="1" smtClean="0"/>
              <a:t>Dictionary</a:t>
            </a:r>
            <a:endParaRPr lang="en-US" sz="2000" b="1" i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2051720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467544" y="2852936"/>
            <a:ext cx="867645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287338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slike imaju dvojnu stvarnost</a:t>
            </a:r>
          </a:p>
          <a:p>
            <a:pPr marL="360363" indent="-287338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živimo u trodimenzionalnom svijetu a slike su dvodimenzionalne, a katkad predstavljaju i trodimenzionalni svijet</a:t>
            </a:r>
          </a:p>
          <a:p>
            <a:pPr marL="360363" indent="-287338">
              <a:spcAft>
                <a:spcPts val="600"/>
              </a:spcAft>
              <a:buFont typeface="Calibri" pitchFamily="34" charset="0"/>
              <a:buChar char="–"/>
            </a:pPr>
            <a:r>
              <a:rPr lang="hr-HR" sz="2000" b="1" dirty="0" smtClean="0"/>
              <a:t>naša percepcija grafova (slike) je katkada pod utjecajem alata koje imamo za opažanje u trodimenzionalnom prostoru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551</Words>
  <Application>Microsoft Office PowerPoint</Application>
  <PresentationFormat>On-screen Show (4:3)</PresentationFormat>
  <Paragraphs>96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59</cp:revision>
  <dcterms:created xsi:type="dcterms:W3CDTF">2008-12-15T21:45:17Z</dcterms:created>
  <dcterms:modified xsi:type="dcterms:W3CDTF">2010-10-14T09:05:53Z</dcterms:modified>
</cp:coreProperties>
</file>