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86" r:id="rId4"/>
    <p:sldId id="284" r:id="rId5"/>
    <p:sldId id="283" r:id="rId6"/>
    <p:sldId id="287" r:id="rId7"/>
    <p:sldId id="285" r:id="rId8"/>
    <p:sldId id="281" r:id="rId9"/>
    <p:sldId id="271" r:id="rId10"/>
    <p:sldId id="288" r:id="rId11"/>
    <p:sldId id="282" r:id="rId12"/>
    <p:sldId id="299" r:id="rId13"/>
    <p:sldId id="300" r:id="rId14"/>
    <p:sldId id="290" r:id="rId15"/>
    <p:sldId id="289" r:id="rId16"/>
    <p:sldId id="291" r:id="rId17"/>
    <p:sldId id="292" r:id="rId18"/>
    <p:sldId id="295" r:id="rId19"/>
    <p:sldId id="296" r:id="rId20"/>
    <p:sldId id="297" r:id="rId21"/>
    <p:sldId id="293" r:id="rId22"/>
    <p:sldId id="294" r:id="rId23"/>
    <p:sldId id="298" r:id="rId24"/>
    <p:sldId id="279" r:id="rId25"/>
    <p:sldId id="276" r:id="rId26"/>
    <p:sldId id="273" r:id="rId27"/>
    <p:sldId id="278" r:id="rId28"/>
    <p:sldId id="272" r:id="rId29"/>
    <p:sldId id="268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9A60C-DE1E-482A-80D5-80344C947E48}" type="datetimeFigureOut">
              <a:rPr lang="hr-HR" smtClean="0"/>
              <a:pPr/>
              <a:t>28.10.2010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0DC89-D428-4AD8-858C-BD86B2322BC6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0DC89-D428-4AD8-858C-BD86B2322BC6}" type="slidenum">
              <a:rPr lang="hr-HR" smtClean="0"/>
              <a:pPr/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0DC89-D428-4AD8-858C-BD86B2322BC6}" type="slidenum">
              <a:rPr lang="hr-HR" smtClean="0"/>
              <a:pPr/>
              <a:t>8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C2B09-3FA7-40B5-8241-11B0EED58F2A}" type="datetimeFigureOut">
              <a:rPr lang="en-US" smtClean="0"/>
              <a:pPr/>
              <a:t>10/28/2010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B383C-37D9-4B6E-99BE-FA3CB136AD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odv.awi.de/fileadmin/user_upload/odv/pics/odv_difference.gif" TargetMode="External"/><Relationship Id="rId3" Type="http://schemas.openxmlformats.org/officeDocument/2006/relationships/hyperlink" Target="http://odv.awi.de/fileadmin/user_upload/odv/pics/odv_prop.gif" TargetMode="External"/><Relationship Id="rId7" Type="http://schemas.openxmlformats.org/officeDocument/2006/relationships/hyperlink" Target="http://odv.awi.de/fileadmin/user_upload/odv/pics/odv_temporal.gif" TargetMode="External"/><Relationship Id="rId12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odv.awi.de/fileadmin/user_upload/odv/pics/odv_surface.gif" TargetMode="External"/><Relationship Id="rId11" Type="http://schemas.openxmlformats.org/officeDocument/2006/relationships/hyperlink" Target="http://odv.awi.de/" TargetMode="External"/><Relationship Id="rId5" Type="http://schemas.openxmlformats.org/officeDocument/2006/relationships/hyperlink" Target="http://odv.awi.de/fileadmin/user_upload/odv/pics/odv_section.gif" TargetMode="External"/><Relationship Id="rId10" Type="http://schemas.openxmlformats.org/officeDocument/2006/relationships/hyperlink" Target="http://odv.awi.de/fileadmin/user_upload/odv/pics/odv_animation.gif" TargetMode="External"/><Relationship Id="rId4" Type="http://schemas.openxmlformats.org/officeDocument/2006/relationships/hyperlink" Target="http://odv.awi.de/fileadmin/user_upload/odv/pics/odv_scatter.gif" TargetMode="External"/><Relationship Id="rId9" Type="http://schemas.openxmlformats.org/officeDocument/2006/relationships/hyperlink" Target="http://odv.awi.de/fileadmin/user_upload/odv/pics/odv_geostrophic.gi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ystat.com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-project.org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ldensoftware.com/" TargetMode="External"/><Relationship Id="rId7" Type="http://schemas.openxmlformats.org/officeDocument/2006/relationships/hyperlink" Target="http://www.oceanteacher.org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tl.nist.gov/div898/handbook/index.htm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43314"/>
            <a:ext cx="9058284" cy="1470025"/>
          </a:xfrm>
        </p:spPr>
        <p:txBody>
          <a:bodyPr/>
          <a:lstStyle/>
          <a:p>
            <a:r>
              <a:rPr lang="hr-HR" b="1" dirty="0" smtClean="0"/>
              <a:t>Obrada oceanoloških podataka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5105400"/>
            <a:ext cx="6400800" cy="1752600"/>
          </a:xfrm>
        </p:spPr>
        <p:txBody>
          <a:bodyPr>
            <a:normAutofit/>
          </a:bodyPr>
          <a:lstStyle/>
          <a:p>
            <a:r>
              <a:rPr lang="hr-HR" sz="2800" b="1" dirty="0" err="1" smtClean="0">
                <a:solidFill>
                  <a:srgbClr val="7030A0"/>
                </a:solidFill>
              </a:rPr>
              <a:t>Dr</a:t>
            </a:r>
            <a:r>
              <a:rPr lang="hr-HR" sz="2800" b="1" dirty="0" smtClean="0">
                <a:solidFill>
                  <a:srgbClr val="7030A0"/>
                </a:solidFill>
              </a:rPr>
              <a:t>. </a:t>
            </a:r>
            <a:r>
              <a:rPr lang="hr-HR" sz="2800" b="1" dirty="0" err="1" smtClean="0">
                <a:solidFill>
                  <a:srgbClr val="7030A0"/>
                </a:solidFill>
              </a:rPr>
              <a:t>sci</a:t>
            </a:r>
            <a:r>
              <a:rPr lang="hr-HR" sz="2800" b="1" dirty="0" smtClean="0">
                <a:solidFill>
                  <a:srgbClr val="7030A0"/>
                </a:solidFill>
              </a:rPr>
              <a:t> Robert Precali</a:t>
            </a:r>
            <a:endParaRPr lang="en-US" sz="2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11318"/>
          <a:stretch>
            <a:fillRect/>
          </a:stretch>
        </p:blipFill>
        <p:spPr bwMode="auto">
          <a:xfrm>
            <a:off x="0" y="0"/>
            <a:ext cx="9144000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znak-boja%20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2714620"/>
            <a:ext cx="995391" cy="99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643306" y="2857496"/>
            <a:ext cx="3670603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Times New Roman" pitchFamily="18" charset="0"/>
              </a:rPr>
              <a:t>SVEUČILIŠNI PREDDIPLOMSKI STUDIJ</a:t>
            </a:r>
            <a:endParaRPr kumimoji="0" lang="hr-H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ZNANOST O MORU</a:t>
            </a: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212976"/>
            <a:ext cx="20097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83568" y="404664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2400" b="1" dirty="0" smtClean="0"/>
              <a:t>Odnosni model (relacijska baza podataka) </a:t>
            </a:r>
            <a:r>
              <a:rPr lang="hr-HR" sz="2400" dirty="0" smtClean="0"/>
              <a:t>je uveo E. F. </a:t>
            </a:r>
            <a:r>
              <a:rPr lang="hr-HR" sz="2400" dirty="0" err="1" smtClean="0"/>
              <a:t>Codd</a:t>
            </a:r>
            <a:r>
              <a:rPr lang="hr-HR" sz="2400" dirty="0" smtClean="0"/>
              <a:t> 1970. godine u svom akademskom radu kao način stvaranja sustava upravljanja bazom podataka neovisnije od bilo koje druge posebne primjene. To je matematički model definiran u terminima predikatne logike i teorije skupova.</a:t>
            </a:r>
            <a:endParaRPr lang="hr-HR" sz="2400" dirty="0"/>
          </a:p>
        </p:txBody>
      </p:sp>
      <p:sp>
        <p:nvSpPr>
          <p:cNvPr id="4" name="Rectangle 3"/>
          <p:cNvSpPr/>
          <p:nvPr/>
        </p:nvSpPr>
        <p:spPr>
          <a:xfrm>
            <a:off x="5364088" y="6093296"/>
            <a:ext cx="3654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 smtClean="0"/>
              <a:t>Edgar Frank "</a:t>
            </a:r>
            <a:r>
              <a:rPr lang="hr-HR" b="1" dirty="0" err="1" smtClean="0"/>
              <a:t>Ted</a:t>
            </a:r>
            <a:r>
              <a:rPr lang="hr-HR" b="1" dirty="0" smtClean="0"/>
              <a:t>" </a:t>
            </a:r>
            <a:r>
              <a:rPr lang="hr-HR" b="1" dirty="0" err="1" smtClean="0"/>
              <a:t>Codd</a:t>
            </a:r>
            <a:r>
              <a:rPr lang="hr-HR" dirty="0" smtClean="0"/>
              <a:t> (1923 –2003) Britanski računalni znanstvenik</a:t>
            </a: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251520" y="2564904"/>
            <a:ext cx="5976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dirty="0" smtClean="0"/>
              <a:t>Odnosna baza podataka sadrži mnogostruke tablice, svaka slična onoj u "ravnom" modelu baza podataka. Ipak, za razliku od mrežnih baza podataka, tablice nisu povezane pokazivačima. Umjesto toga </a:t>
            </a:r>
            <a:r>
              <a:rPr lang="hr-HR" sz="2000" i="1" dirty="0" smtClean="0"/>
              <a:t>ključevi</a:t>
            </a:r>
            <a:r>
              <a:rPr lang="hr-HR" sz="2000" dirty="0" smtClean="0"/>
              <a:t> se koriste za slaganje redova podataka u različitim tablicama. Ključ je samo jedan ili više stupaca u jednoj tablici koja odgovara stupcima u drugoj tablici. Svaki stupac može biti ključ ili se mnogostruki stupci mogu grupirati zajedno u pojedinačan ključ. Za razliku od pokazivača, nije potrebno definirati sve ključeve unaprijed; stupac se može koristiti kao ključ čak ako nije izvorno namjeravao biti jednim od njih.</a:t>
            </a:r>
            <a:endParaRPr lang="hr-H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908720"/>
            <a:ext cx="9937104" cy="57990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0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Oceanografska </a:t>
            </a:r>
            <a:r>
              <a:rPr lang="en-US" sz="3200" b="1" dirty="0" err="1" smtClean="0"/>
              <a:t>baza</a:t>
            </a:r>
            <a:r>
              <a:rPr lang="en-US" sz="3200" b="1" dirty="0" smtClean="0"/>
              <a:t> </a:t>
            </a:r>
            <a:r>
              <a:rPr lang="hr-HR" sz="3200" b="1" dirty="0" smtClean="0"/>
              <a:t>CIM Rovinj – </a:t>
            </a:r>
            <a:r>
              <a:rPr lang="hr-HR" sz="2800" b="1" dirty="0" smtClean="0"/>
              <a:t>početak u obliku papirnatih obrazaca – još danas se ispunjavaju (z.n.t.)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0863" y="908720"/>
            <a:ext cx="8446290" cy="5799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474" y="908720"/>
            <a:ext cx="8357067" cy="5799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620688"/>
            <a:ext cx="7704856" cy="61293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Oceanografska </a:t>
            </a:r>
            <a:r>
              <a:rPr lang="en-US" sz="3200" b="1" dirty="0" err="1" smtClean="0"/>
              <a:t>baza</a:t>
            </a:r>
            <a:r>
              <a:rPr lang="en-US" sz="3200" b="1" dirty="0" smtClean="0"/>
              <a:t> </a:t>
            </a:r>
            <a:r>
              <a:rPr lang="hr-HR" sz="3200" b="1" dirty="0" smtClean="0"/>
              <a:t>CIM Rovinj – data model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44000" cy="5283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1497"/>
            <a:ext cx="9144000" cy="5277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8" y="908720"/>
            <a:ext cx="9138444" cy="5283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95" y="908720"/>
            <a:ext cx="9124809" cy="5283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4275"/>
            <a:ext cx="9144000" cy="527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60648"/>
            <a:ext cx="767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Sakupljanje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podataka</a:t>
            </a:r>
            <a:r>
              <a:rPr lang="en-US" sz="3200" b="1" dirty="0" smtClean="0"/>
              <a:t> u </a:t>
            </a:r>
            <a:r>
              <a:rPr lang="en-US" sz="3200" b="1" dirty="0" err="1" smtClean="0"/>
              <a:t>oceanologiji</a:t>
            </a:r>
            <a:endParaRPr lang="en-US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05747"/>
            <a:ext cx="2209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980728"/>
            <a:ext cx="2808312" cy="231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043608" y="3429000"/>
            <a:ext cx="164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463" indent="-271463"/>
            <a:r>
              <a:rPr lang="hr-HR" sz="2800" b="1" dirty="0" smtClean="0"/>
              <a:t>zahtjevno</a:t>
            </a:r>
          </a:p>
        </p:txBody>
      </p:sp>
      <p:sp>
        <p:nvSpPr>
          <p:cNvPr id="8" name="Rectangle 7"/>
          <p:cNvSpPr/>
          <p:nvPr/>
        </p:nvSpPr>
        <p:spPr>
          <a:xfrm>
            <a:off x="3779912" y="3429000"/>
            <a:ext cx="13060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463" lvl="0" indent="-271463"/>
            <a:r>
              <a:rPr lang="hr-HR" sz="2800" b="1" dirty="0" smtClean="0">
                <a:solidFill>
                  <a:prstClr val="black"/>
                </a:solidFill>
              </a:rPr>
              <a:t>složeno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912013"/>
            <a:ext cx="2448272" cy="245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588224" y="3429000"/>
            <a:ext cx="1854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463" lvl="0" indent="-271463"/>
            <a:r>
              <a:rPr lang="hr-HR" sz="2800" b="1" dirty="0" smtClean="0">
                <a:solidFill>
                  <a:prstClr val="black"/>
                </a:solidFill>
              </a:rPr>
              <a:t>mukotrpno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1600" y="6237312"/>
            <a:ext cx="1827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b="1" dirty="0" smtClean="0">
                <a:solidFill>
                  <a:prstClr val="black"/>
                </a:solidFill>
              </a:rPr>
              <a:t>dugotrajno</a:t>
            </a:r>
            <a:endParaRPr lang="hr-HR" dirty="0"/>
          </a:p>
        </p:txBody>
      </p:sp>
      <p:sp>
        <p:nvSpPr>
          <p:cNvPr id="13" name="Rectangle 12"/>
          <p:cNvSpPr/>
          <p:nvPr/>
        </p:nvSpPr>
        <p:spPr>
          <a:xfrm>
            <a:off x="5580112" y="6237312"/>
            <a:ext cx="1073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1463" lvl="0" indent="-271463"/>
            <a:r>
              <a:rPr lang="hr-HR" sz="2800" b="1" dirty="0" smtClean="0">
                <a:solidFill>
                  <a:prstClr val="black"/>
                </a:solidFill>
              </a:rPr>
              <a:t>skupo</a:t>
            </a:r>
            <a:endParaRPr lang="en-US" sz="2800" b="1" dirty="0">
              <a:solidFill>
                <a:prstClr val="black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933056"/>
            <a:ext cx="2863205" cy="236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4149080"/>
            <a:ext cx="3173338" cy="211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5124"/>
            <a:ext cx="9144000" cy="5270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" y="911497"/>
            <a:ext cx="9139934" cy="5277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0" y="908720"/>
            <a:ext cx="9141440" cy="5283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0" y="908720"/>
            <a:ext cx="9126319" cy="5283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63834"/>
            <a:ext cx="8496944" cy="7770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7544" y="1772816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Ocean Data View (ODV) is a software package for the interactive exploration, analysis and visualization of oceanographic and other geo-referenced profile or sequence data. ODV runs on Windows (7, Vista, XP, 9x, Me, NT, 2000), Mac OS X, Linux, and UNIX (Solaris, </a:t>
            </a:r>
            <a:r>
              <a:rPr lang="en-US" dirty="0" err="1" smtClean="0"/>
              <a:t>Irix</a:t>
            </a:r>
            <a:r>
              <a:rPr lang="en-US" dirty="0" smtClean="0"/>
              <a:t>, AIX) systems. ODV data and configuration files are platform-independent and can be exchanged between different systems. </a:t>
            </a:r>
          </a:p>
          <a:p>
            <a:r>
              <a:rPr lang="en-US" dirty="0" smtClean="0"/>
              <a:t>Use ODV to produce: 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3"/>
              </a:rPr>
              <a:t>property/property plots of selected stations</a:t>
            </a:r>
            <a:r>
              <a:rPr lang="en-US" b="1" dirty="0" smtClean="0">
                <a:hlinkClick r:id="rId3"/>
              </a:rPr>
              <a:t> 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4"/>
              </a:rPr>
              <a:t>scatter plots for sets of stations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5"/>
              </a:rPr>
              <a:t>color sections along arbitrary cruise tracks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6"/>
              </a:rPr>
              <a:t>color distributions on general </a:t>
            </a:r>
            <a:r>
              <a:rPr lang="en-US" dirty="0" err="1" smtClean="0">
                <a:hlinkClick r:id="rId6"/>
              </a:rPr>
              <a:t>isosurfaces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7"/>
              </a:rPr>
              <a:t>temporal evolution plots of tracer fields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8"/>
              </a:rPr>
              <a:t>differences of tracer fields between repeats</a:t>
            </a:r>
            <a:r>
              <a:rPr lang="en-US" dirty="0" smtClean="0"/>
              <a:t>, </a:t>
            </a:r>
          </a:p>
          <a:p>
            <a:r>
              <a:rPr lang="en-US" dirty="0" smtClean="0"/>
              <a:t>*  </a:t>
            </a:r>
            <a:r>
              <a:rPr lang="en-US" dirty="0" err="1" smtClean="0">
                <a:hlinkClick r:id="rId9"/>
              </a:rPr>
              <a:t>geostrophic</a:t>
            </a:r>
            <a:r>
              <a:rPr lang="en-US" dirty="0" smtClean="0">
                <a:hlinkClick r:id="rId9"/>
              </a:rPr>
              <a:t> velocity sections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*  </a:t>
            </a:r>
            <a:r>
              <a:rPr lang="en-US" dirty="0" smtClean="0">
                <a:hlinkClick r:id="rId10"/>
              </a:rPr>
              <a:t>animations</a:t>
            </a:r>
            <a:r>
              <a:rPr lang="hr-HR" dirty="0" smtClean="0"/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7544" y="1196752"/>
            <a:ext cx="1913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>
                <a:hlinkClick r:id="rId11"/>
              </a:rPr>
              <a:t>http://odv.awi.de/</a:t>
            </a: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6156176" y="6165304"/>
            <a:ext cx="2863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 err="1" smtClean="0">
                <a:solidFill>
                  <a:prstClr val="black"/>
                </a:solidFill>
              </a:rPr>
              <a:t>Prof</a:t>
            </a:r>
            <a:r>
              <a:rPr lang="hr-HR" b="1" dirty="0" smtClean="0">
                <a:solidFill>
                  <a:prstClr val="black"/>
                </a:solidFill>
              </a:rPr>
              <a:t>. </a:t>
            </a:r>
            <a:r>
              <a:rPr lang="hr-HR" b="1" dirty="0" err="1" smtClean="0">
                <a:solidFill>
                  <a:prstClr val="black"/>
                </a:solidFill>
              </a:rPr>
              <a:t>Dr</a:t>
            </a:r>
            <a:r>
              <a:rPr lang="hr-HR" b="1" dirty="0" smtClean="0">
                <a:solidFill>
                  <a:prstClr val="black"/>
                </a:solidFill>
              </a:rPr>
              <a:t>. Reiner </a:t>
            </a:r>
            <a:r>
              <a:rPr lang="hr-HR" b="1" dirty="0" err="1" smtClean="0">
                <a:solidFill>
                  <a:prstClr val="black"/>
                </a:solidFill>
              </a:rPr>
              <a:t>Schlitzer</a:t>
            </a:r>
            <a:endParaRPr lang="hr-HR" dirty="0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3645024"/>
            <a:ext cx="1872208" cy="255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0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20688"/>
            <a:ext cx="8424936" cy="23674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6" y="3140968"/>
            <a:ext cx="3041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mtClean="0">
                <a:hlinkClick r:id="rId3"/>
              </a:rPr>
              <a:t>http://www.systat.com/</a:t>
            </a:r>
            <a:endParaRPr lang="hr-H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996952"/>
            <a:ext cx="22288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444208" y="6093296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 err="1" smtClean="0"/>
              <a:t>Leland</a:t>
            </a:r>
            <a:r>
              <a:rPr lang="hr-HR" b="1" dirty="0" smtClean="0"/>
              <a:t> </a:t>
            </a:r>
            <a:r>
              <a:rPr lang="hr-HR" b="1" dirty="0" err="1" smtClean="0"/>
              <a:t>Wilkinson</a:t>
            </a:r>
            <a:r>
              <a:rPr lang="hr-HR" b="1" dirty="0" smtClean="0"/>
              <a:t>,</a:t>
            </a:r>
          </a:p>
          <a:p>
            <a:r>
              <a:rPr lang="hr-HR" b="1" dirty="0" err="1" smtClean="0"/>
              <a:t>Systat</a:t>
            </a:r>
            <a:r>
              <a:rPr lang="hr-HR" b="1" dirty="0" smtClean="0"/>
              <a:t>/</a:t>
            </a:r>
            <a:r>
              <a:rPr lang="hr-HR" b="1" dirty="0" err="1" smtClean="0"/>
              <a:t>MyStat</a:t>
            </a:r>
            <a:endParaRPr lang="hr-H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332656"/>
            <a:ext cx="4581924" cy="33843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1560" y="3717032"/>
            <a:ext cx="60486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R is a language and environment for statistical computing and graphics. It is a GNU project which is similar to the S language and environment which was developed at Bell Laboratories (formerly AT&amp;T, now Lucent Technologies) by John Chambers and colleagues. R can be considered as a different implementation of S. There are some important differences, but much code written for S runs unaltered under R. </a:t>
            </a:r>
            <a:endParaRPr lang="hr-HR" dirty="0"/>
          </a:p>
        </p:txBody>
      </p:sp>
      <p:sp>
        <p:nvSpPr>
          <p:cNvPr id="4" name="Rectangle 3"/>
          <p:cNvSpPr/>
          <p:nvPr/>
        </p:nvSpPr>
        <p:spPr>
          <a:xfrm>
            <a:off x="5220072" y="3212976"/>
            <a:ext cx="31071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>
                <a:hlinkClick r:id="rId3"/>
              </a:rPr>
              <a:t>http://www.r-project.org/</a:t>
            </a: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548680"/>
            <a:ext cx="28765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580112" y="2204864"/>
            <a:ext cx="3237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 </a:t>
            </a:r>
            <a:r>
              <a:rPr lang="hr-HR" b="1" dirty="0" smtClean="0"/>
              <a:t>Robert </a:t>
            </a:r>
            <a:r>
              <a:rPr lang="hr-HR" b="1" dirty="0" err="1" smtClean="0"/>
              <a:t>Gentleman</a:t>
            </a:r>
            <a:r>
              <a:rPr lang="hr-HR" b="1" dirty="0" smtClean="0"/>
              <a:t> </a:t>
            </a:r>
            <a:r>
              <a:rPr lang="hr-HR" dirty="0" smtClean="0"/>
              <a:t>&amp; </a:t>
            </a:r>
            <a:r>
              <a:rPr lang="hr-HR" b="1" dirty="0" smtClean="0"/>
              <a:t>Ross </a:t>
            </a:r>
            <a:r>
              <a:rPr lang="hr-HR" b="1" dirty="0" err="1" smtClean="0"/>
              <a:t>Ihaka</a:t>
            </a:r>
            <a:endParaRPr lang="hr-HR" dirty="0"/>
          </a:p>
        </p:txBody>
      </p:sp>
      <p:sp>
        <p:nvSpPr>
          <p:cNvPr id="7" name="Rectangle 6"/>
          <p:cNvSpPr/>
          <p:nvPr/>
        </p:nvSpPr>
        <p:spPr>
          <a:xfrm>
            <a:off x="5724128" y="2420888"/>
            <a:ext cx="3122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 err="1" smtClean="0"/>
              <a:t>The</a:t>
            </a:r>
            <a:r>
              <a:rPr lang="hr-HR" b="1" dirty="0" smtClean="0"/>
              <a:t> </a:t>
            </a:r>
            <a:r>
              <a:rPr lang="hr-HR" b="1" dirty="0" err="1" smtClean="0"/>
              <a:t>University</a:t>
            </a:r>
            <a:r>
              <a:rPr lang="hr-HR" b="1" dirty="0" smtClean="0"/>
              <a:t> </a:t>
            </a:r>
            <a:r>
              <a:rPr lang="hr-HR" b="1" dirty="0" err="1" smtClean="0"/>
              <a:t>of</a:t>
            </a:r>
            <a:r>
              <a:rPr lang="hr-HR" b="1" dirty="0" smtClean="0"/>
              <a:t> </a:t>
            </a:r>
            <a:r>
              <a:rPr lang="hr-HR" b="1" dirty="0" err="1" smtClean="0"/>
              <a:t>Auckland</a:t>
            </a:r>
            <a:r>
              <a:rPr lang="hr-HR" b="1" dirty="0" smtClean="0"/>
              <a:t>, NZ</a:t>
            </a: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717032"/>
            <a:ext cx="18478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6804248" y="6211669"/>
            <a:ext cx="2024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 err="1" smtClean="0"/>
              <a:t>John</a:t>
            </a:r>
            <a:r>
              <a:rPr lang="hr-HR" b="1" dirty="0" smtClean="0"/>
              <a:t> M. </a:t>
            </a:r>
            <a:r>
              <a:rPr lang="hr-HR" b="1" dirty="0" err="1" smtClean="0"/>
              <a:t>Chambers</a:t>
            </a:r>
            <a:endParaRPr lang="hr-HR" b="1" dirty="0" smtClean="0"/>
          </a:p>
          <a:p>
            <a:r>
              <a:rPr lang="hr-HR" b="1" dirty="0" err="1" smtClean="0"/>
              <a:t>Stanford</a:t>
            </a:r>
            <a:r>
              <a:rPr lang="hr-HR" b="1" dirty="0" smtClean="0"/>
              <a:t> </a:t>
            </a:r>
            <a:r>
              <a:rPr lang="hr-HR" b="1" dirty="0" err="1" smtClean="0"/>
              <a:t>University</a:t>
            </a:r>
            <a:endParaRPr lang="hr-H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6526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</a:rPr>
              <a:t>Najvažniji</a:t>
            </a:r>
            <a:r>
              <a:rPr lang="hr-HR" dirty="0" smtClean="0"/>
              <a:t> i služi nam za  djelomičnu obradu, razmjenu, unos…</a:t>
            </a:r>
            <a:endParaRPr lang="hr-HR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067944" y="1540241"/>
            <a:ext cx="468052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sr-Latn-C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Microsoft Excel </a:t>
            </a:r>
            <a:r>
              <a:rPr lang="vi-VN" dirty="0" smtClean="0"/>
              <a:t>je program za tablično računanje, proizvod kompanije Microsoft,</a:t>
            </a:r>
            <a:r>
              <a:rPr lang="hr-HR" dirty="0" smtClean="0"/>
              <a:t> i</a:t>
            </a:r>
            <a:r>
              <a:rPr lang="vi-VN" dirty="0" smtClean="0"/>
              <a:t> sastavni je dio programskog paketa Microsoft Office.</a:t>
            </a:r>
          </a:p>
          <a:p>
            <a:pPr algn="just"/>
            <a:endParaRPr lang="hr-HR" b="1" dirty="0" smtClean="0"/>
          </a:p>
          <a:p>
            <a:pPr algn="just"/>
            <a:r>
              <a:rPr lang="vi-VN" b="1" dirty="0" smtClean="0"/>
              <a:t>Namjena</a:t>
            </a:r>
            <a:r>
              <a:rPr lang="hr-HR" b="1" dirty="0" smtClean="0"/>
              <a:t>: </a:t>
            </a:r>
            <a:r>
              <a:rPr lang="vi-VN" dirty="0" smtClean="0"/>
              <a:t>uglavnom služi za rješavanje problema matematičkog tipa pomoću tablica i polja koje je moguće povezivati različitim formulama. Može poslužiti i za izradu jednostavnijih baza podataka Na temelju unesenih podataka, lako iz tablica može stvarati grafikone.Također omogućuje dodavanje različitih objekata: tablica, slika, grafikona...</a:t>
            </a:r>
            <a:r>
              <a:rPr kumimoji="0" lang="sr-Latn-C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kumimoji="0" lang="sr-Latn-C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27527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3784079" cy="298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2219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</a:rPr>
              <a:t>Važniji linkovi</a:t>
            </a:r>
            <a:endParaRPr lang="hr-HR" dirty="0"/>
          </a:p>
        </p:txBody>
      </p:sp>
      <p:pic>
        <p:nvPicPr>
          <p:cNvPr id="4" name="Picture 3" descr="p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80728"/>
            <a:ext cx="7992888" cy="6902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520" y="3356992"/>
            <a:ext cx="3548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>
                <a:hlinkClick r:id="rId3"/>
              </a:rPr>
              <a:t>http://www.goldensoftware.com/</a:t>
            </a:r>
            <a:endParaRPr lang="hr-HR" dirty="0"/>
          </a:p>
        </p:txBody>
      </p:sp>
      <p:pic>
        <p:nvPicPr>
          <p:cNvPr id="6" name="Picture 5" descr="p0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348880"/>
            <a:ext cx="7632848" cy="936104"/>
          </a:xfrm>
          <a:prstGeom prst="rect">
            <a:avLst/>
          </a:prstGeom>
        </p:spPr>
      </p:pic>
      <p:pic>
        <p:nvPicPr>
          <p:cNvPr id="7" name="Picture 6" descr="p0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933056"/>
            <a:ext cx="1988841" cy="266429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83768" y="5877272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>
                <a:hlinkClick r:id="rId6"/>
              </a:rPr>
              <a:t>http://www.itl.nist.gov/div898/</a:t>
            </a:r>
            <a:r>
              <a:rPr lang="hr-HR" dirty="0" err="1" smtClean="0">
                <a:hlinkClick r:id="rId6"/>
              </a:rPr>
              <a:t>handbook</a:t>
            </a:r>
            <a:r>
              <a:rPr lang="hr-HR" dirty="0" smtClean="0">
                <a:hlinkClick r:id="rId6"/>
              </a:rPr>
              <a:t>/</a:t>
            </a:r>
            <a:r>
              <a:rPr lang="hr-HR" dirty="0" err="1" smtClean="0">
                <a:hlinkClick r:id="rId6"/>
              </a:rPr>
              <a:t>index.htm</a:t>
            </a:r>
            <a:endParaRPr lang="hr-HR" dirty="0"/>
          </a:p>
        </p:txBody>
      </p:sp>
      <p:sp>
        <p:nvSpPr>
          <p:cNvPr id="9" name="Rectangle 8"/>
          <p:cNvSpPr/>
          <p:nvPr/>
        </p:nvSpPr>
        <p:spPr>
          <a:xfrm>
            <a:off x="251520" y="1700808"/>
            <a:ext cx="37463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 smtClean="0">
                <a:hlinkClick r:id="rId7"/>
              </a:rPr>
              <a:t>http://www.oceanteacher.org/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692696"/>
            <a:ext cx="724088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ZA KRAJ… </a:t>
            </a:r>
          </a:p>
          <a:p>
            <a:endParaRPr lang="hr-HR" dirty="0" smtClean="0"/>
          </a:p>
          <a:p>
            <a:r>
              <a:rPr lang="it-IT" sz="3200" b="1" i="1" dirty="0" smtClean="0"/>
              <a:t>Non </a:t>
            </a:r>
            <a:r>
              <a:rPr lang="it-IT" sz="3200" b="1" i="1" dirty="0" err="1" smtClean="0"/>
              <a:t>scholae</a:t>
            </a:r>
            <a:r>
              <a:rPr lang="it-IT" sz="3200" b="1" i="1" dirty="0" smtClean="0"/>
              <a:t>, </a:t>
            </a:r>
            <a:r>
              <a:rPr lang="it-IT" sz="3200" b="1" i="1" dirty="0" err="1" smtClean="0"/>
              <a:t>sed</a:t>
            </a:r>
            <a:r>
              <a:rPr lang="it-IT" sz="3200" b="1" i="1" dirty="0" smtClean="0"/>
              <a:t> vitae </a:t>
            </a:r>
            <a:r>
              <a:rPr lang="it-IT" sz="3200" b="1" i="1" dirty="0" err="1" smtClean="0"/>
              <a:t>discimus</a:t>
            </a:r>
            <a:endParaRPr lang="hr-HR" sz="2800" b="1" dirty="0" smtClean="0"/>
          </a:p>
          <a:p>
            <a:r>
              <a:rPr lang="hr-HR" sz="3200" b="1" dirty="0" smtClean="0"/>
              <a:t>Ne </a:t>
            </a:r>
            <a:r>
              <a:rPr lang="hr-HR" sz="3200" b="1" dirty="0" smtClean="0"/>
              <a:t>učimo za školu, nego za život.</a:t>
            </a:r>
          </a:p>
          <a:p>
            <a:pPr algn="r"/>
            <a:r>
              <a:rPr lang="vi-VN" sz="2800" b="1" dirty="0" smtClean="0"/>
              <a:t>Seneka</a:t>
            </a:r>
            <a:endParaRPr lang="hr-HR" b="1" dirty="0" smtClean="0">
              <a:latin typeface="Calibri" pitchFamily="34" charset="0"/>
            </a:endParaRPr>
          </a:p>
          <a:p>
            <a:r>
              <a:rPr lang="en-US" sz="2800" b="1" i="1" dirty="0" err="1" smtClean="0"/>
              <a:t>Murphyjeva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filozofija</a:t>
            </a:r>
            <a:r>
              <a:rPr lang="en-US" sz="2800" b="1" i="1" dirty="0" smtClean="0"/>
              <a:t> </a:t>
            </a:r>
          </a:p>
          <a:p>
            <a:r>
              <a:rPr lang="pt-BR" sz="2800" b="1" dirty="0" smtClean="0">
                <a:latin typeface="+mj-lt"/>
              </a:rPr>
              <a:t>Ako nema veze, nema veze</a:t>
            </a:r>
            <a:r>
              <a:rPr lang="hr-HR" sz="2800" b="1" dirty="0" smtClean="0">
                <a:latin typeface="+mj-lt"/>
              </a:rPr>
              <a:t>.</a:t>
            </a:r>
            <a:endParaRPr lang="en-US" sz="2800" b="1" dirty="0">
              <a:latin typeface="+mj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77072"/>
            <a:ext cx="4032448" cy="23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0728"/>
            <a:ext cx="6740227" cy="568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767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Sakupljanje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podataka</a:t>
            </a:r>
            <a:r>
              <a:rPr lang="en-US" sz="3200" b="1" dirty="0" smtClean="0"/>
              <a:t> u </a:t>
            </a:r>
            <a:r>
              <a:rPr lang="en-US" sz="3200" b="1" dirty="0" err="1" smtClean="0"/>
              <a:t>oceanologiji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_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428" y="990904"/>
            <a:ext cx="8057143" cy="48761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260648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Automatsko s</a:t>
            </a:r>
            <a:r>
              <a:rPr lang="en-US" sz="3200" b="1" dirty="0" err="1" smtClean="0"/>
              <a:t>akupljanje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podataka</a:t>
            </a:r>
            <a:r>
              <a:rPr lang="en-US" sz="3200" b="1" dirty="0" smtClean="0"/>
              <a:t> u </a:t>
            </a:r>
            <a:r>
              <a:rPr lang="en-US" sz="3200" b="1" dirty="0" err="1" smtClean="0"/>
              <a:t>oceanologiji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19215"/>
            <a:ext cx="6840760" cy="643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0"/>
            <a:ext cx="767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Podaci su uglavnom s GIS atributima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77520" cy="6292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40674" cy="63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60648"/>
            <a:ext cx="767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Baze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podataka</a:t>
            </a:r>
            <a:r>
              <a:rPr lang="en-US" sz="3200" b="1" dirty="0" smtClean="0"/>
              <a:t> </a:t>
            </a:r>
            <a:endParaRPr lang="en-US" sz="3200" b="1" dirty="0"/>
          </a:p>
        </p:txBody>
      </p:sp>
      <p:sp>
        <p:nvSpPr>
          <p:cNvPr id="10" name="Rectangle 9"/>
          <p:cNvSpPr/>
          <p:nvPr/>
        </p:nvSpPr>
        <p:spPr>
          <a:xfrm>
            <a:off x="539552" y="1124744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2400" b="1" dirty="0" smtClean="0"/>
              <a:t>Baza podataka</a:t>
            </a:r>
            <a:r>
              <a:rPr lang="hr-HR" sz="2400" dirty="0" smtClean="0"/>
              <a:t> je organizirana zbirka podataka. Termin je izvorno nastao unutar računalne industrije, a njegovo se značenje proširilo popularnom upotrebom</a:t>
            </a:r>
            <a:r>
              <a:rPr lang="en-US" sz="2400" dirty="0" smtClean="0"/>
              <a:t>,</a:t>
            </a:r>
            <a:r>
              <a:rPr lang="hr-HR" sz="2400" dirty="0" smtClean="0"/>
              <a:t> uključuje i </a:t>
            </a:r>
            <a:r>
              <a:rPr lang="hr-HR" sz="2400" dirty="0" err="1" smtClean="0"/>
              <a:t>neelektronske</a:t>
            </a:r>
            <a:r>
              <a:rPr lang="hr-HR" sz="2400" dirty="0" smtClean="0"/>
              <a:t> baze podataka unutar svoje definicije.</a:t>
            </a:r>
            <a:endParaRPr lang="hr-HR" sz="24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588224" y="544522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b="1" dirty="0" smtClean="0"/>
              <a:t>Charles </a:t>
            </a:r>
            <a:r>
              <a:rPr lang="hr-HR" sz="1400" b="1" dirty="0" err="1" smtClean="0"/>
              <a:t>William</a:t>
            </a:r>
            <a:r>
              <a:rPr lang="hr-HR" sz="1400" b="1" dirty="0" smtClean="0"/>
              <a:t> "</a:t>
            </a:r>
            <a:r>
              <a:rPr lang="hr-HR" sz="1400" b="1" dirty="0" err="1" smtClean="0"/>
              <a:t>Charlie</a:t>
            </a:r>
            <a:r>
              <a:rPr lang="hr-HR" sz="1400" b="1" dirty="0" smtClean="0"/>
              <a:t>" </a:t>
            </a:r>
            <a:r>
              <a:rPr lang="hr-HR" sz="1400" b="1" dirty="0" err="1" smtClean="0"/>
              <a:t>Bachman</a:t>
            </a:r>
            <a:r>
              <a:rPr lang="hr-HR" sz="1400" dirty="0" smtClean="0"/>
              <a:t> (1924</a:t>
            </a:r>
            <a:r>
              <a:rPr lang="en-US" sz="1400" dirty="0" smtClean="0"/>
              <a:t>-</a:t>
            </a:r>
            <a:r>
              <a:rPr lang="hr-HR" sz="1400" dirty="0" smtClean="0"/>
              <a:t>)</a:t>
            </a:r>
            <a:endParaRPr lang="hr-HR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140968"/>
            <a:ext cx="192878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27584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dirty="0" smtClean="0"/>
              <a:t>Prvi sustavi upravljanja bazom podataka razvijeni su u 1960-ima.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467544" y="989511"/>
            <a:ext cx="8496944" cy="457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271463" algn="just" fontAlgn="base">
              <a:spcBef>
                <a:spcPct val="0"/>
              </a:spcBef>
              <a:spcAft>
                <a:spcPts val="900"/>
              </a:spcAft>
              <a:buFontTx/>
              <a:buChar char="•"/>
            </a:pPr>
            <a:r>
              <a:rPr lang="hr-HR" sz="2800" b="1" dirty="0" smtClean="0">
                <a:latin typeface="+mj-lt"/>
                <a:cs typeface="Arial" pitchFamily="34" charset="0"/>
              </a:rPr>
              <a:t>Ravni</a:t>
            </a:r>
            <a:r>
              <a:rPr lang="hr-HR" sz="2800" b="1" dirty="0" smtClean="0">
                <a:latin typeface="+mj-lt"/>
              </a:rPr>
              <a:t> (ili tablični) model </a:t>
            </a:r>
            <a:r>
              <a:rPr lang="hr-HR" sz="2800" dirty="0" smtClean="0">
                <a:latin typeface="+mj-lt"/>
              </a:rPr>
              <a:t>sastoji se od pojedinačnog, dvodimenzionalnog reda elemenata podataka, gdje se za sve članove danog stupca pretpostavlja da su slične vrijednosti, te da su svi članovi reda povezani jedni s drugima.</a:t>
            </a:r>
          </a:p>
          <a:p>
            <a:pPr marL="361950" lvl="0" indent="-271463" algn="just" fontAlgn="base">
              <a:spcBef>
                <a:spcPct val="0"/>
              </a:spcBef>
              <a:spcAft>
                <a:spcPts val="900"/>
              </a:spcAft>
              <a:buFontTx/>
              <a:buChar char="•"/>
            </a:pPr>
            <a:r>
              <a:rPr lang="vi-VN" sz="2400" b="1" dirty="0" smtClean="0"/>
              <a:t>Mrežni model </a:t>
            </a:r>
            <a:r>
              <a:rPr lang="vi-VN" sz="2400" dirty="0" smtClean="0"/>
              <a:t>organizira podatke upotrebom dvije fundamentalne konstrukcije, nazvane zapisi i skupovi. Zapisi sadrže polja (koja mogu biti organizirana hijerarhijski). Skupovi (ne treba se zabuniti s matematičkim skupovima) definiraju odnose "jednog naprama svima" između zapisa: jedan vlasnik, mnogo članova</a:t>
            </a:r>
            <a:r>
              <a:rPr lang="hr-HR" sz="2400" dirty="0" smtClean="0"/>
              <a:t>.</a:t>
            </a:r>
            <a:endParaRPr lang="vi-VN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7544" y="260648"/>
            <a:ext cx="767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/>
              <a:t>Vrste </a:t>
            </a:r>
            <a:r>
              <a:rPr lang="en-US" sz="3200" b="1" dirty="0" err="1" smtClean="0"/>
              <a:t>baza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podataka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654</Words>
  <Application>Microsoft Office PowerPoint</Application>
  <PresentationFormat>On-screen Show (4:3)</PresentationFormat>
  <Paragraphs>63</Paragraphs>
  <Slides>30</Slides>
  <Notes>2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Obrada oceanoloških podataka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Institut Ruđer Bošković</cp:lastModifiedBy>
  <cp:revision>99</cp:revision>
  <dcterms:created xsi:type="dcterms:W3CDTF">2008-12-15T21:45:17Z</dcterms:created>
  <dcterms:modified xsi:type="dcterms:W3CDTF">2010-10-28T00:06:34Z</dcterms:modified>
</cp:coreProperties>
</file>