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71" r:id="rId4"/>
    <p:sldId id="274" r:id="rId5"/>
    <p:sldId id="275" r:id="rId6"/>
    <p:sldId id="277" r:id="rId7"/>
    <p:sldId id="279" r:id="rId8"/>
    <p:sldId id="276" r:id="rId9"/>
    <p:sldId id="273" r:id="rId10"/>
    <p:sldId id="278" r:id="rId11"/>
    <p:sldId id="272" r:id="rId12"/>
    <p:sldId id="280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A60C-DE1E-482A-80D5-80344C947E48}" type="datetimeFigureOut">
              <a:rPr lang="hr-HR" smtClean="0"/>
              <a:pPr/>
              <a:t>21.10.2010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DC89-D428-4AD8-858C-BD86B2322B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0DC89-D428-4AD8-858C-BD86B2322BC6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2B09-3FA7-40B5-8241-11B0EED58F2A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ldensoftware.com/" TargetMode="External"/><Relationship Id="rId7" Type="http://schemas.openxmlformats.org/officeDocument/2006/relationships/hyperlink" Target="http://www.oceanteacher.org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tl.nist.gov/div898/handbook/index.htm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odv.awi.de/fileadmin/user_upload/odv/pics/odv_difference.gif" TargetMode="External"/><Relationship Id="rId3" Type="http://schemas.openxmlformats.org/officeDocument/2006/relationships/hyperlink" Target="http://odv.awi.de/fileadmin/user_upload/odv/pics/odv_prop.gif" TargetMode="External"/><Relationship Id="rId7" Type="http://schemas.openxmlformats.org/officeDocument/2006/relationships/hyperlink" Target="http://odv.awi.de/fileadmin/user_upload/odv/pics/odv_temporal.gif" TargetMode="External"/><Relationship Id="rId12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dv.awi.de/fileadmin/user_upload/odv/pics/odv_surface.gif" TargetMode="External"/><Relationship Id="rId11" Type="http://schemas.openxmlformats.org/officeDocument/2006/relationships/hyperlink" Target="http://odv.awi.de/" TargetMode="External"/><Relationship Id="rId5" Type="http://schemas.openxmlformats.org/officeDocument/2006/relationships/hyperlink" Target="http://odv.awi.de/fileadmin/user_upload/odv/pics/odv_section.gif" TargetMode="External"/><Relationship Id="rId10" Type="http://schemas.openxmlformats.org/officeDocument/2006/relationships/hyperlink" Target="http://odv.awi.de/fileadmin/user_upload/odv/pics/odv_animation.gif" TargetMode="External"/><Relationship Id="rId4" Type="http://schemas.openxmlformats.org/officeDocument/2006/relationships/hyperlink" Target="http://odv.awi.de/fileadmin/user_upload/odv/pics/odv_scatter.gif" TargetMode="External"/><Relationship Id="rId9" Type="http://schemas.openxmlformats.org/officeDocument/2006/relationships/hyperlink" Target="http://odv.awi.de/fileadmin/user_upload/odv/pics/odv_geostrophic.gi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stat.com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-project.org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43314"/>
            <a:ext cx="9058284" cy="1470025"/>
          </a:xfrm>
        </p:spPr>
        <p:txBody>
          <a:bodyPr/>
          <a:lstStyle/>
          <a:p>
            <a:r>
              <a:rPr lang="hr-HR" b="1" dirty="0" smtClean="0"/>
              <a:t>Obrada oceanoloških podataka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>
            <a:normAutofit/>
          </a:bodyPr>
          <a:lstStyle/>
          <a:p>
            <a:r>
              <a:rPr lang="hr-HR" sz="2800" b="1" dirty="0" err="1" smtClean="0">
                <a:solidFill>
                  <a:srgbClr val="7030A0"/>
                </a:solidFill>
              </a:rPr>
              <a:t>Dr</a:t>
            </a:r>
            <a:r>
              <a:rPr lang="hr-HR" sz="2800" b="1" dirty="0" smtClean="0">
                <a:solidFill>
                  <a:srgbClr val="7030A0"/>
                </a:solidFill>
              </a:rPr>
              <a:t>. </a:t>
            </a:r>
            <a:r>
              <a:rPr lang="hr-HR" sz="2800" b="1" dirty="0" err="1" smtClean="0">
                <a:solidFill>
                  <a:srgbClr val="7030A0"/>
                </a:solidFill>
              </a:rPr>
              <a:t>sci</a:t>
            </a:r>
            <a:r>
              <a:rPr lang="hr-HR" sz="2800" b="1" dirty="0" smtClean="0">
                <a:solidFill>
                  <a:srgbClr val="7030A0"/>
                </a:solidFill>
              </a:rPr>
              <a:t> Robert Precali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318"/>
          <a:stretch>
            <a:fillRect/>
          </a:stretch>
        </p:blipFill>
        <p:spPr bwMode="auto">
          <a:xfrm>
            <a:off x="0" y="0"/>
            <a:ext cx="91440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znak-boj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714620"/>
            <a:ext cx="995391" cy="9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2857496"/>
            <a:ext cx="367060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SVEUČILIŠNI PREDDIPLOMSKI STUDIJ</a:t>
            </a:r>
            <a:endParaRPr kumimoji="0" lang="hr-H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ZNANOST O MORU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332656"/>
            <a:ext cx="65267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>
                <a:solidFill>
                  <a:srgbClr val="FF0000"/>
                </a:solidFill>
              </a:rPr>
              <a:t>Najvažniji</a:t>
            </a:r>
            <a:r>
              <a:rPr lang="hr-HR" dirty="0" smtClean="0"/>
              <a:t> i služi nam za  djelomičnu obradu, razmjenu, unos…</a:t>
            </a:r>
            <a:endParaRPr lang="hr-HR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067944" y="1540241"/>
            <a:ext cx="468052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sr-Latn-C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Microsoft Excel </a:t>
            </a:r>
            <a:r>
              <a:rPr lang="vi-VN" dirty="0" smtClean="0"/>
              <a:t>je program za tablično računanje, proizvod kompanije Microsoft,</a:t>
            </a:r>
            <a:r>
              <a:rPr lang="hr-HR" dirty="0" smtClean="0"/>
              <a:t> i</a:t>
            </a:r>
            <a:r>
              <a:rPr lang="vi-VN" dirty="0" smtClean="0"/>
              <a:t> sastavni je dio programskog paketa Microsoft Office.</a:t>
            </a:r>
          </a:p>
          <a:p>
            <a:pPr algn="just"/>
            <a:endParaRPr lang="hr-HR" b="1" dirty="0" smtClean="0"/>
          </a:p>
          <a:p>
            <a:pPr algn="just"/>
            <a:r>
              <a:rPr lang="vi-VN" b="1" dirty="0" smtClean="0"/>
              <a:t>Namjena</a:t>
            </a:r>
            <a:r>
              <a:rPr lang="hr-HR" b="1" dirty="0" smtClean="0"/>
              <a:t>: </a:t>
            </a:r>
            <a:r>
              <a:rPr lang="vi-VN" dirty="0" smtClean="0"/>
              <a:t>uglavnom služi za rješavanje problema matematičkog tipa pomoću tablica i polja koje je moguće povezivati različitim formulama. Može poslužiti i za izradu jednostavnijih baza podataka Na temelju unesenih podataka, lako iz tablica može stvarati grafikone.Također omogućuje dodavanje različitih objekata: tablica, slika, grafikona...</a:t>
            </a:r>
            <a:r>
              <a:rPr kumimoji="0" lang="sr-Latn-C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.</a:t>
            </a:r>
            <a:endParaRPr kumimoji="0" lang="sr-Latn-C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27527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3784079" cy="2986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2219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800" b="1" dirty="0" smtClean="0">
                <a:solidFill>
                  <a:srgbClr val="FF0000"/>
                </a:solidFill>
              </a:rPr>
              <a:t>Važniji linkovi</a:t>
            </a:r>
            <a:endParaRPr lang="hr-HR" dirty="0"/>
          </a:p>
        </p:txBody>
      </p:sp>
      <p:pic>
        <p:nvPicPr>
          <p:cNvPr id="4" name="Picture 3" descr="p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7992888" cy="6902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20" y="3356992"/>
            <a:ext cx="3548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hlinkClick r:id="rId3"/>
              </a:rPr>
              <a:t>http://www.goldensoftware.com/</a:t>
            </a:r>
            <a:endParaRPr lang="hr-HR" dirty="0"/>
          </a:p>
        </p:txBody>
      </p:sp>
      <p:pic>
        <p:nvPicPr>
          <p:cNvPr id="6" name="Picture 5" descr="p0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48880"/>
            <a:ext cx="7632848" cy="936104"/>
          </a:xfrm>
          <a:prstGeom prst="rect">
            <a:avLst/>
          </a:prstGeom>
        </p:spPr>
      </p:pic>
      <p:pic>
        <p:nvPicPr>
          <p:cNvPr id="7" name="Picture 6" descr="p0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3933056"/>
            <a:ext cx="1988841" cy="266429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83768" y="5877272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hlinkClick r:id="rId6"/>
              </a:rPr>
              <a:t>http://www.itl.nist.gov/div898/</a:t>
            </a:r>
            <a:r>
              <a:rPr lang="hr-HR" dirty="0" err="1" smtClean="0">
                <a:hlinkClick r:id="rId6"/>
              </a:rPr>
              <a:t>handbook</a:t>
            </a:r>
            <a:r>
              <a:rPr lang="hr-HR" dirty="0" smtClean="0">
                <a:hlinkClick r:id="rId6"/>
              </a:rPr>
              <a:t>/</a:t>
            </a:r>
            <a:r>
              <a:rPr lang="hr-HR" dirty="0" err="1" smtClean="0">
                <a:hlinkClick r:id="rId6"/>
              </a:rPr>
              <a:t>index.htm</a:t>
            </a:r>
            <a:endParaRPr lang="hr-HR" dirty="0"/>
          </a:p>
        </p:txBody>
      </p:sp>
      <p:sp>
        <p:nvSpPr>
          <p:cNvPr id="9" name="Rectangle 8"/>
          <p:cNvSpPr/>
          <p:nvPr/>
        </p:nvSpPr>
        <p:spPr>
          <a:xfrm>
            <a:off x="251520" y="1700808"/>
            <a:ext cx="37463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hlinkClick r:id="rId7"/>
              </a:rPr>
              <a:t>http://www.oceanteacher.org/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052736"/>
            <a:ext cx="724088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ZA KRAJ… </a:t>
            </a:r>
          </a:p>
          <a:p>
            <a:endParaRPr lang="hr-HR" dirty="0" smtClean="0"/>
          </a:p>
          <a:p>
            <a:r>
              <a:rPr lang="vi-VN" sz="2800" b="1" i="1" dirty="0" smtClean="0"/>
              <a:t>Non quia difficilia sunt non audemus, sed quia non audemus difficilia sunt. </a:t>
            </a:r>
            <a:r>
              <a:rPr lang="vi-VN" sz="2800" b="1" dirty="0" smtClean="0"/>
              <a:t>- Nije da se ne usuđujemo jer je teško, već je teško jer se ne usuđujemo. </a:t>
            </a:r>
            <a:endParaRPr lang="hr-HR" sz="2800" b="1" dirty="0" smtClean="0"/>
          </a:p>
          <a:p>
            <a:pPr algn="r"/>
            <a:r>
              <a:rPr lang="vi-VN" sz="2800" b="1" dirty="0" smtClean="0"/>
              <a:t>Seneka</a:t>
            </a:r>
            <a:endParaRPr lang="hr-HR" b="1" dirty="0" smtClean="0">
              <a:latin typeface="Calibri" pitchFamily="34" charset="0"/>
            </a:endParaRPr>
          </a:p>
          <a:p>
            <a:r>
              <a:rPr lang="en-US" sz="2800" b="1" i="1" dirty="0" err="1" smtClean="0"/>
              <a:t>Murphyjeva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filozofija</a:t>
            </a:r>
            <a:r>
              <a:rPr lang="en-US" sz="2800" b="1" i="1" dirty="0" smtClean="0"/>
              <a:t> </a:t>
            </a:r>
          </a:p>
          <a:p>
            <a:r>
              <a:rPr lang="it-IT" sz="2800" b="1" dirty="0" err="1" smtClean="0"/>
              <a:t>Smiješi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se…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sutra</a:t>
            </a:r>
            <a:r>
              <a:rPr lang="it-IT" sz="2800" b="1" dirty="0" smtClean="0"/>
              <a:t> će </a:t>
            </a:r>
            <a:r>
              <a:rPr lang="it-IT" sz="2800" b="1" dirty="0" err="1" smtClean="0"/>
              <a:t>biti</a:t>
            </a:r>
            <a:r>
              <a:rPr lang="it-IT" sz="2800" b="1" dirty="0" smtClean="0"/>
              <a:t> gore.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PROGRAMSKA PODRŠKA U OCEANOLOGIJI </a:t>
            </a:r>
            <a:endParaRPr lang="en-US" sz="3200" b="1" dirty="0"/>
          </a:p>
        </p:txBody>
      </p:sp>
      <p:sp>
        <p:nvSpPr>
          <p:cNvPr id="10" name="Rectangle 9"/>
          <p:cNvSpPr/>
          <p:nvPr/>
        </p:nvSpPr>
        <p:spPr>
          <a:xfrm>
            <a:off x="755576" y="1268760"/>
            <a:ext cx="4824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>
                <a:solidFill>
                  <a:schemeClr val="tx2"/>
                </a:solidFill>
              </a:rPr>
              <a:t>Programska podrška</a:t>
            </a:r>
            <a:r>
              <a:rPr lang="hr-HR" sz="2400" dirty="0" smtClean="0"/>
              <a:t> (</a:t>
            </a:r>
            <a:r>
              <a:rPr lang="hr-HR" sz="2400" b="1" dirty="0" err="1" smtClean="0"/>
              <a:t>software</a:t>
            </a:r>
            <a:r>
              <a:rPr lang="hr-HR" sz="2400" dirty="0" smtClean="0"/>
              <a:t>, </a:t>
            </a:r>
            <a:r>
              <a:rPr lang="hr-HR" sz="2400" b="1" dirty="0" smtClean="0"/>
              <a:t>programska oprema</a:t>
            </a:r>
            <a:r>
              <a:rPr lang="hr-HR" sz="2400" dirty="0" smtClean="0"/>
              <a:t>, </a:t>
            </a:r>
            <a:r>
              <a:rPr lang="hr-HR" sz="2400" b="1" dirty="0" smtClean="0"/>
              <a:t>programska potpora</a:t>
            </a:r>
            <a:r>
              <a:rPr lang="hr-HR" sz="2400" dirty="0" smtClean="0"/>
              <a:t>) je neopipljivi dio računala (engleski 'soft'=meko, nježno), za razliku od tehničkih i elektronskih dijelova koji zajedno čine </a:t>
            </a:r>
            <a:r>
              <a:rPr lang="hr-HR" sz="2400" dirty="0" err="1" smtClean="0"/>
              <a:t>hardware</a:t>
            </a:r>
            <a:r>
              <a:rPr lang="hr-HR" sz="2400" dirty="0" smtClean="0"/>
              <a:t>. </a:t>
            </a:r>
            <a:r>
              <a:rPr lang="hr-HR" sz="2400" dirty="0" err="1" smtClean="0"/>
              <a:t>Software</a:t>
            </a:r>
            <a:r>
              <a:rPr lang="hr-HR" sz="2400" dirty="0" smtClean="0"/>
              <a:t> čine svi programi i podaci koji se nalaze na računalu, uključujući operacijski sustav. Termin </a:t>
            </a:r>
            <a:r>
              <a:rPr lang="hr-HR" sz="2400" dirty="0" err="1" smtClean="0"/>
              <a:t>software</a:t>
            </a:r>
            <a:r>
              <a:rPr lang="hr-HR" sz="2400" dirty="0" smtClean="0"/>
              <a:t> (</a:t>
            </a:r>
            <a:r>
              <a:rPr lang="hr-HR" sz="2400" dirty="0" err="1" smtClean="0"/>
              <a:t>eng</a:t>
            </a:r>
            <a:r>
              <a:rPr lang="hr-HR" sz="2400" dirty="0" smtClean="0"/>
              <a:t>.) prvi je rabio </a:t>
            </a:r>
            <a:r>
              <a:rPr lang="hr-HR" sz="2400" dirty="0" err="1" smtClean="0"/>
              <a:t>John</a:t>
            </a:r>
            <a:r>
              <a:rPr lang="hr-HR" sz="2400" dirty="0" smtClean="0"/>
              <a:t> W. </a:t>
            </a:r>
            <a:r>
              <a:rPr lang="hr-HR" sz="2400" dirty="0" err="1" smtClean="0"/>
              <a:t>Tukey</a:t>
            </a:r>
            <a:r>
              <a:rPr lang="hr-HR" sz="2400" dirty="0" smtClean="0"/>
              <a:t> 1957.</a:t>
            </a:r>
            <a:endParaRPr lang="hr-HR" sz="2400" b="1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6084168" y="5661248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John Wilder </a:t>
            </a:r>
            <a:r>
              <a:rPr lang="en-US" sz="1400" b="1" dirty="0" err="1" smtClean="0"/>
              <a:t>Tukey</a:t>
            </a:r>
            <a:r>
              <a:rPr lang="en-US" sz="1400" dirty="0" smtClean="0"/>
              <a:t> (1915 –2000)</a:t>
            </a:r>
            <a:endParaRPr lang="hr-HR" sz="1400" dirty="0" smtClean="0"/>
          </a:p>
          <a:p>
            <a:r>
              <a:rPr lang="en-US" sz="1400" dirty="0" smtClean="0"/>
              <a:t> </a:t>
            </a:r>
            <a:r>
              <a:rPr lang="en-US" sz="1400" dirty="0" err="1" smtClean="0"/>
              <a:t>Ameri</a:t>
            </a:r>
            <a:r>
              <a:rPr lang="hr-HR" sz="1400" dirty="0" err="1" smtClean="0"/>
              <a:t>čki</a:t>
            </a:r>
            <a:r>
              <a:rPr lang="en-US" sz="1400" dirty="0" smtClean="0"/>
              <a:t> </a:t>
            </a:r>
            <a:r>
              <a:rPr lang="en-US" sz="1400" dirty="0" err="1" smtClean="0"/>
              <a:t>statisti</a:t>
            </a:r>
            <a:r>
              <a:rPr lang="hr-HR" sz="1400" dirty="0" smtClean="0"/>
              <a:t>čar</a:t>
            </a:r>
            <a:endParaRPr lang="hr-HR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8504" y="2996952"/>
            <a:ext cx="2138323" cy="260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 rot="10800000" flipV="1">
            <a:off x="467544" y="908720"/>
            <a:ext cx="8064896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lvl="0" indent="-271463" fontAlgn="base">
              <a:spcBef>
                <a:spcPct val="0"/>
              </a:spcBef>
              <a:spcAft>
                <a:spcPts val="900"/>
              </a:spcAft>
              <a:buFontTx/>
              <a:buChar char="•"/>
            </a:pPr>
            <a:r>
              <a:rPr kumimoji="0" lang="sr-Latn-C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sistemski </a:t>
            </a:r>
            <a:r>
              <a:rPr kumimoji="0" lang="sr-Latn-C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softwar</a:t>
            </a:r>
            <a:r>
              <a:rPr lang="sr-Latn-CS" sz="2000" b="1" dirty="0" err="1" smtClean="0">
                <a:latin typeface="Arial" charset="0"/>
              </a:rPr>
              <a:t>e</a:t>
            </a:r>
            <a:r>
              <a:rPr kumimoji="0" lang="sr-Latn-C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su programi bitni za rad </a:t>
            </a:r>
            <a:r>
              <a:rPr kumimoji="0" lang="sr-Latn-C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strojevine</a:t>
            </a:r>
            <a:r>
              <a:rPr kumimoji="0" lang="sr-Latn-C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računala i pomažu u njegovu radu. Sistemski softver obuhvaća operacijski sustav, pokretače uređaja (device </a:t>
            </a:r>
            <a:r>
              <a:rPr kumimoji="0" lang="sr-Latn-C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drivers</a:t>
            </a:r>
            <a:r>
              <a:rPr kumimoji="0" lang="sr-Latn-C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), dijagnostički softver, izbornik, itd </a:t>
            </a:r>
          </a:p>
          <a:p>
            <a:pPr marL="361950" lvl="0" indent="-271463" eaLnBrk="0" fontAlgn="base" hangingPunct="0">
              <a:spcBef>
                <a:spcPct val="0"/>
              </a:spcBef>
              <a:spcAft>
                <a:spcPts val="900"/>
              </a:spcAft>
              <a:buFontTx/>
              <a:buChar char="•"/>
            </a:pPr>
            <a:r>
              <a:rPr kumimoji="0" lang="sr-Latn-C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aplikacijski</a:t>
            </a:r>
            <a:r>
              <a:rPr kumimoji="0" lang="sr-Latn-C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sr-Latn-CS" sz="2000" b="1" dirty="0" err="1" smtClean="0">
                <a:latin typeface="Arial" charset="0"/>
              </a:rPr>
              <a:t>software</a:t>
            </a:r>
            <a:r>
              <a:rPr kumimoji="0" lang="sr-Latn-C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su programi koji izvršavaju po jedan ili više uskih zadataka. Tipične aplikacije su na primjer; baza podataka, </a:t>
            </a:r>
            <a:r>
              <a:rPr kumimoji="0" lang="sr-Latn-C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računalna</a:t>
            </a:r>
            <a:r>
              <a:rPr kumimoji="0" lang="sr-Latn-C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igra, obrazovni softver, itd. </a:t>
            </a:r>
          </a:p>
          <a:p>
            <a:pPr marL="361950" lvl="0" indent="-271463" eaLnBrk="0" fontAlgn="base" hangingPunct="0">
              <a:spcBef>
                <a:spcPct val="0"/>
              </a:spcBef>
              <a:spcAft>
                <a:spcPts val="900"/>
              </a:spcAft>
              <a:buFontTx/>
              <a:buChar char="•"/>
            </a:pPr>
            <a:r>
              <a:rPr kumimoji="0" lang="sr-Latn-C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programski </a:t>
            </a:r>
            <a:r>
              <a:rPr lang="sr-Latn-CS" sz="2000" b="1" dirty="0" err="1" smtClean="0">
                <a:latin typeface="Arial" charset="0"/>
              </a:rPr>
              <a:t>software</a:t>
            </a:r>
            <a:r>
              <a:rPr kumimoji="0" lang="sr-Latn-C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su programi koje programeri koriste za vrijeme stvaranja programa: obrađivač teksta, programi prevodioci,</a:t>
            </a:r>
          </a:p>
          <a:p>
            <a:pPr marL="361950" marR="0" lvl="0" indent="-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tabLst/>
            </a:pPr>
            <a:endParaRPr lang="sr-Latn-CS" sz="2000" dirty="0" smtClean="0">
              <a:latin typeface="Arial" charset="0"/>
            </a:endParaRPr>
          </a:p>
          <a:p>
            <a:pPr marL="361950" marR="0" lvl="0" indent="-2714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900"/>
              </a:spcAft>
              <a:buClrTx/>
              <a:buSzTx/>
              <a:buFontTx/>
              <a:buChar char="•"/>
              <a:tabLst/>
            </a:pP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rPr>
              <a:t>U našem radu koristiti ćemo samo </a:t>
            </a:r>
            <a:r>
              <a:rPr kumimoji="0" lang="sr-Latn-CS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rPr>
              <a:t>aplikacijski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rPr>
              <a:t> </a:t>
            </a:r>
            <a:r>
              <a:rPr kumimoji="0" lang="sr-Latn-CS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rPr>
              <a:t>software</a:t>
            </a:r>
            <a:r>
              <a:rPr kumimoji="0" lang="sr-Latn-CS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charset="0"/>
              </a:rPr>
              <a:t> za Windows platformu i slobodan za upotrebu ili otvorenog koda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Vrste programske podrške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620688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Otvoreni kod</a:t>
            </a:r>
            <a:r>
              <a:rPr lang="hr-HR" sz="2400" dirty="0" smtClean="0"/>
              <a:t> - generički je naziv za:</a:t>
            </a:r>
          </a:p>
          <a:p>
            <a:r>
              <a:rPr lang="sr-Latn-CS" sz="2400" dirty="0" err="1" smtClean="0"/>
              <a:t>software</a:t>
            </a:r>
            <a:r>
              <a:rPr lang="hr-HR" sz="2400" dirty="0" smtClean="0"/>
              <a:t> čiji je izvorni kod i/ili nacrti (dizajn) dostupan javnosti na uvid, korištenje, izmjene i daljnje raspačavanje (primjeri: Firefox web preglednik, MediaWiki </a:t>
            </a:r>
            <a:r>
              <a:rPr lang="sr-Latn-CS" sz="2400" dirty="0" err="1" smtClean="0"/>
              <a:t>software</a:t>
            </a:r>
            <a:r>
              <a:rPr lang="hr-HR" sz="2400" dirty="0" smtClean="0"/>
              <a:t>, Joomla )</a:t>
            </a:r>
          </a:p>
          <a:p>
            <a:endParaRPr lang="hr-HR" sz="2400" dirty="0" smtClean="0"/>
          </a:p>
          <a:p>
            <a:r>
              <a:rPr lang="hr-HR" sz="2400" dirty="0" smtClean="0"/>
              <a:t>Neke od češće korištenih licenci:</a:t>
            </a:r>
          </a:p>
          <a:p>
            <a:r>
              <a:rPr lang="hr-HR" sz="2400" dirty="0" smtClean="0"/>
              <a:t>GPL - GNU General </a:t>
            </a:r>
            <a:r>
              <a:rPr lang="hr-HR" sz="2400" dirty="0" err="1" smtClean="0"/>
              <a:t>Public</a:t>
            </a:r>
            <a:r>
              <a:rPr lang="hr-HR" sz="2400" dirty="0" smtClean="0"/>
              <a:t> </a:t>
            </a:r>
            <a:r>
              <a:rPr lang="hr-HR" sz="2400" dirty="0" err="1" smtClean="0"/>
              <a:t>License</a:t>
            </a:r>
            <a:endParaRPr lang="hr-HR" sz="2400" dirty="0" smtClean="0"/>
          </a:p>
          <a:p>
            <a:r>
              <a:rPr lang="hr-HR" sz="2400" dirty="0" smtClean="0"/>
              <a:t>GFDL - GNU </a:t>
            </a:r>
            <a:r>
              <a:rPr lang="hr-HR" sz="2400" dirty="0" err="1" smtClean="0"/>
              <a:t>Free</a:t>
            </a:r>
            <a:r>
              <a:rPr lang="hr-HR" sz="2400" dirty="0" smtClean="0"/>
              <a:t> </a:t>
            </a:r>
            <a:r>
              <a:rPr lang="hr-HR" sz="2400" dirty="0" err="1" smtClean="0"/>
              <a:t>Documentation</a:t>
            </a:r>
            <a:r>
              <a:rPr lang="hr-HR" sz="2400" dirty="0" smtClean="0"/>
              <a:t> </a:t>
            </a:r>
            <a:r>
              <a:rPr lang="hr-HR" sz="2400" dirty="0" err="1" smtClean="0"/>
              <a:t>License</a:t>
            </a:r>
            <a:endParaRPr lang="hr-HR" sz="2400" dirty="0" smtClean="0"/>
          </a:p>
          <a:p>
            <a:r>
              <a:rPr lang="hr-HR" sz="2400" dirty="0" smtClean="0"/>
              <a:t>LGPL - GNU </a:t>
            </a:r>
            <a:r>
              <a:rPr lang="hr-HR" sz="2400" dirty="0" err="1" smtClean="0"/>
              <a:t>Lesser</a:t>
            </a:r>
            <a:r>
              <a:rPr lang="hr-HR" sz="2400" dirty="0" smtClean="0"/>
              <a:t> General </a:t>
            </a:r>
            <a:r>
              <a:rPr lang="hr-HR" sz="2400" dirty="0" err="1" smtClean="0"/>
              <a:t>Public</a:t>
            </a:r>
            <a:r>
              <a:rPr lang="hr-HR" sz="2400" dirty="0" smtClean="0"/>
              <a:t> </a:t>
            </a:r>
            <a:r>
              <a:rPr lang="hr-HR" sz="2400" dirty="0" err="1" smtClean="0"/>
              <a:t>License</a:t>
            </a:r>
            <a:endParaRPr lang="hr-HR" sz="2400" dirty="0" smtClean="0"/>
          </a:p>
          <a:p>
            <a:r>
              <a:rPr lang="hr-HR" sz="2400" dirty="0" smtClean="0"/>
              <a:t>OPL - </a:t>
            </a:r>
            <a:r>
              <a:rPr lang="hr-HR" sz="2400" dirty="0" err="1" smtClean="0"/>
              <a:t>Open</a:t>
            </a:r>
            <a:r>
              <a:rPr lang="hr-HR" sz="2400" dirty="0" smtClean="0"/>
              <a:t> </a:t>
            </a:r>
            <a:r>
              <a:rPr lang="hr-HR" sz="2400" dirty="0" err="1" smtClean="0"/>
              <a:t>Content</a:t>
            </a:r>
            <a:r>
              <a:rPr lang="hr-HR" sz="2400" dirty="0" smtClean="0"/>
              <a:t> </a:t>
            </a:r>
            <a:r>
              <a:rPr lang="hr-HR" sz="2400" dirty="0" err="1" smtClean="0"/>
              <a:t>License</a:t>
            </a:r>
            <a:endParaRPr lang="hr-HR" sz="2400" dirty="0" smtClean="0"/>
          </a:p>
          <a:p>
            <a:r>
              <a:rPr lang="hr-HR" sz="2400" dirty="0" smtClean="0"/>
              <a:t>slijedeće licence (uz </a:t>
            </a:r>
            <a:r>
              <a:rPr lang="hr-HR" sz="2400" dirty="0" err="1" smtClean="0"/>
              <a:t>gorenavedene</a:t>
            </a:r>
            <a:r>
              <a:rPr lang="hr-HR" sz="2400" dirty="0" smtClean="0"/>
              <a:t> GPL i GFDL):</a:t>
            </a:r>
          </a:p>
          <a:p>
            <a:r>
              <a:rPr lang="hr-HR" sz="2400" dirty="0" smtClean="0"/>
              <a:t>CCL - </a:t>
            </a:r>
            <a:r>
              <a:rPr lang="hr-HR" sz="2400" dirty="0" err="1" smtClean="0"/>
              <a:t>Creative</a:t>
            </a:r>
            <a:r>
              <a:rPr lang="hr-HR" sz="2400" dirty="0" smtClean="0"/>
              <a:t> </a:t>
            </a:r>
            <a:r>
              <a:rPr lang="hr-HR" sz="2400" dirty="0" err="1" smtClean="0"/>
              <a:t>Commons</a:t>
            </a:r>
            <a:r>
              <a:rPr lang="hr-HR" sz="2400" dirty="0" smtClean="0"/>
              <a:t> </a:t>
            </a:r>
            <a:r>
              <a:rPr lang="hr-HR" sz="2400" dirty="0" err="1" smtClean="0"/>
              <a:t>License</a:t>
            </a:r>
            <a:endParaRPr lang="hr-HR" sz="2400" dirty="0" smtClean="0"/>
          </a:p>
          <a:p>
            <a:r>
              <a:rPr lang="hr-HR" sz="2400" dirty="0" smtClean="0"/>
              <a:t>FAL - </a:t>
            </a:r>
            <a:r>
              <a:rPr lang="hr-HR" sz="2400" dirty="0" err="1" smtClean="0"/>
              <a:t>Free</a:t>
            </a:r>
            <a:r>
              <a:rPr lang="hr-HR" sz="2400" dirty="0" smtClean="0"/>
              <a:t> </a:t>
            </a:r>
            <a:r>
              <a:rPr lang="hr-HR" sz="2400" dirty="0" err="1" smtClean="0"/>
              <a:t>Art</a:t>
            </a:r>
            <a:r>
              <a:rPr lang="hr-HR" sz="2400" dirty="0" smtClean="0"/>
              <a:t> </a:t>
            </a:r>
            <a:r>
              <a:rPr lang="hr-HR" sz="2400" dirty="0" err="1" smtClean="0"/>
              <a:t>License</a:t>
            </a:r>
            <a:endParaRPr lang="hr-HR" sz="2400" dirty="0" smtClean="0"/>
          </a:p>
          <a:p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55576" y="764704"/>
            <a:ext cx="1143000" cy="11144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339752" y="836712"/>
            <a:ext cx="532859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800" b="1" dirty="0" smtClean="0"/>
              <a:t>GNU </a:t>
            </a:r>
            <a:r>
              <a:rPr lang="hr-HR" sz="2800" dirty="0" smtClean="0"/>
              <a:t>Projekt slobodnog </a:t>
            </a:r>
            <a:r>
              <a:rPr lang="hr-HR" sz="2800" dirty="0" err="1" smtClean="0"/>
              <a:t>softwarea</a:t>
            </a:r>
            <a:r>
              <a:rPr lang="hr-HR" sz="2800" dirty="0" smtClean="0"/>
              <a:t>:</a:t>
            </a:r>
          </a:p>
          <a:p>
            <a:endParaRPr lang="hr-HR" sz="2400" b="1" dirty="0" smtClean="0"/>
          </a:p>
          <a:p>
            <a:endParaRPr lang="hr-HR" sz="2400" dirty="0" smtClean="0"/>
          </a:p>
          <a:p>
            <a:endParaRPr lang="hr-HR" sz="2400" dirty="0" smtClean="0"/>
          </a:p>
          <a:p>
            <a:endParaRPr lang="hr-HR" sz="2400" dirty="0" smtClean="0"/>
          </a:p>
          <a:p>
            <a:endParaRPr lang="hr-HR" sz="2400" dirty="0"/>
          </a:p>
        </p:txBody>
      </p: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56992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55576" y="2060849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>
                <a:solidFill>
                  <a:prstClr val="black"/>
                </a:solidFill>
              </a:rPr>
              <a:t>GNU</a:t>
            </a:r>
            <a:r>
              <a:rPr lang="hr-HR" sz="2400" dirty="0" smtClean="0">
                <a:solidFill>
                  <a:prstClr val="black"/>
                </a:solidFill>
              </a:rPr>
              <a:t> je Unixu sličan računalni operacijski sustav koji se potpuno sastoji od slobodnog softvera i ne sadrži </a:t>
            </a:r>
            <a:r>
              <a:rPr lang="hr-HR" sz="2400" dirty="0" err="1" smtClean="0">
                <a:solidFill>
                  <a:prstClr val="black"/>
                </a:solidFill>
              </a:rPr>
              <a:t>Unixov</a:t>
            </a:r>
            <a:r>
              <a:rPr lang="hr-HR" sz="2400" dirty="0" smtClean="0">
                <a:solidFill>
                  <a:prstClr val="black"/>
                </a:solidFill>
              </a:rPr>
              <a:t> </a:t>
            </a:r>
            <a:r>
              <a:rPr lang="hr-HR" sz="2400" dirty="0" err="1" smtClean="0">
                <a:solidFill>
                  <a:prstClr val="black"/>
                </a:solidFill>
              </a:rPr>
              <a:t>kôd</a:t>
            </a:r>
            <a:r>
              <a:rPr lang="hr-HR" sz="2400" dirty="0" smtClean="0">
                <a:solidFill>
                  <a:prstClr val="black"/>
                </a:solidFill>
              </a:rPr>
              <a:t>. GNU je rekurzivna kratica za "GNU nije </a:t>
            </a:r>
            <a:r>
              <a:rPr lang="hr-HR" sz="2400" dirty="0" err="1" smtClean="0">
                <a:solidFill>
                  <a:prstClr val="black"/>
                </a:solidFill>
              </a:rPr>
              <a:t>Unix</a:t>
            </a:r>
            <a:r>
              <a:rPr lang="hr-HR" sz="2400" dirty="0" smtClean="0">
                <a:solidFill>
                  <a:prstClr val="black"/>
                </a:solidFill>
              </a:rPr>
              <a:t>" (izgovara se "g'nju").</a:t>
            </a:r>
            <a:endParaRPr lang="hr-HR" dirty="0"/>
          </a:p>
        </p:txBody>
      </p:sp>
      <p:sp>
        <p:nvSpPr>
          <p:cNvPr id="11" name="Rectangle 10"/>
          <p:cNvSpPr/>
          <p:nvPr/>
        </p:nvSpPr>
        <p:spPr>
          <a:xfrm>
            <a:off x="3995936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dirty="0" smtClean="0"/>
              <a:t>Projekt razvoja sustava GNU pokrenuo je 1984. godine </a:t>
            </a:r>
            <a:r>
              <a:rPr lang="hr-HR" b="1" dirty="0" smtClean="0"/>
              <a:t>Richard Stallman</a:t>
            </a:r>
            <a:r>
              <a:rPr lang="hr-HR" dirty="0" smtClean="0"/>
              <a:t>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 rot="10800000" flipV="1">
            <a:off x="467544" y="1268760"/>
            <a:ext cx="8064896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61950" lvl="0" indent="-271463" fontAlgn="base">
              <a:spcBef>
                <a:spcPct val="0"/>
              </a:spcBef>
              <a:spcAft>
                <a:spcPts val="900"/>
              </a:spcAft>
              <a:buFontTx/>
              <a:buChar char="•"/>
            </a:pPr>
            <a:r>
              <a:rPr kumimoji="0" lang="sr-Latn-C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mnogo je </a:t>
            </a:r>
            <a:r>
              <a:rPr kumimoji="0" lang="sr-Latn-C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software</a:t>
            </a:r>
            <a:r>
              <a:rPr kumimoji="0" lang="sr-Latn-C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</a:t>
            </a:r>
            <a:r>
              <a:rPr kumimoji="0" lang="sr-Latn-C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skih</a:t>
            </a:r>
            <a:r>
              <a:rPr kumimoji="0" lang="sr-Latn-C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programa koji se mogu koristiti u </a:t>
            </a:r>
            <a:r>
              <a:rPr kumimoji="0" lang="sr-Latn-C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oceanologiji</a:t>
            </a:r>
            <a:endParaRPr kumimoji="0" lang="sr-Latn-C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361950" lvl="0" indent="-271463" fontAlgn="base">
              <a:spcBef>
                <a:spcPct val="0"/>
              </a:spcBef>
              <a:spcAft>
                <a:spcPts val="900"/>
              </a:spcAft>
              <a:buFontTx/>
              <a:buChar char="•"/>
            </a:pPr>
            <a:r>
              <a:rPr lang="sr-Latn-CS" sz="2000" b="1" dirty="0" smtClean="0">
                <a:latin typeface="Arial" charset="0"/>
              </a:rPr>
              <a:t>neću praviti duge liste nego ću izdvojiti one koje ćemo rabiti u toku izvođenja nastave iz ovog predmeta</a:t>
            </a:r>
            <a:endParaRPr kumimoji="0" lang="sr-Latn-C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7544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PROGRAMSKA PODRŠKA U OCEANOLOGIJI 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63834"/>
            <a:ext cx="8496944" cy="7770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1772816"/>
            <a:ext cx="82089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Ocean Data View (ODV) is a software package for the interactive exploration, analysis and visualization of oceanographic and other geo-referenced profile or sequence data. ODV runs on Windows (7, Vista, XP, 9x, Me, NT, 2000), Mac OS X, Linux, and UNIX (Solaris, </a:t>
            </a:r>
            <a:r>
              <a:rPr lang="en-US" dirty="0" err="1" smtClean="0"/>
              <a:t>Irix</a:t>
            </a:r>
            <a:r>
              <a:rPr lang="en-US" dirty="0" smtClean="0"/>
              <a:t>, AIX) systems. ODV data and configuration files are platform-independent and can be exchanged between different systems. </a:t>
            </a:r>
          </a:p>
          <a:p>
            <a:r>
              <a:rPr lang="en-US" dirty="0" smtClean="0"/>
              <a:t>Use ODV to produce: 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3"/>
              </a:rPr>
              <a:t>property/property plots of selected stations</a:t>
            </a:r>
            <a:r>
              <a:rPr lang="en-US" b="1" dirty="0" smtClean="0">
                <a:hlinkClick r:id="rId3"/>
              </a:rPr>
              <a:t> </a:t>
            </a:r>
            <a:r>
              <a:rPr lang="en-US" dirty="0" smtClean="0"/>
              <a:t>,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4"/>
              </a:rPr>
              <a:t>scatter plots for sets of stations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5"/>
              </a:rPr>
              <a:t>color sections along arbitrary cruise tracks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6"/>
              </a:rPr>
              <a:t>color distributions on general </a:t>
            </a:r>
            <a:r>
              <a:rPr lang="en-US" dirty="0" err="1" smtClean="0">
                <a:hlinkClick r:id="rId6"/>
              </a:rPr>
              <a:t>isosurfaces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7"/>
              </a:rPr>
              <a:t>temporal evolution plots of tracer fields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8"/>
              </a:rPr>
              <a:t>differences of tracer fields between repeats</a:t>
            </a:r>
            <a:r>
              <a:rPr lang="en-US" dirty="0" smtClean="0"/>
              <a:t>, </a:t>
            </a:r>
          </a:p>
          <a:p>
            <a:r>
              <a:rPr lang="en-US" dirty="0" smtClean="0"/>
              <a:t>*  </a:t>
            </a:r>
            <a:r>
              <a:rPr lang="en-US" dirty="0" err="1" smtClean="0">
                <a:hlinkClick r:id="rId9"/>
              </a:rPr>
              <a:t>geostrophic</a:t>
            </a:r>
            <a:r>
              <a:rPr lang="en-US" dirty="0" smtClean="0">
                <a:hlinkClick r:id="rId9"/>
              </a:rPr>
              <a:t> velocity sections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*  </a:t>
            </a:r>
            <a:r>
              <a:rPr lang="en-US" dirty="0" smtClean="0">
                <a:hlinkClick r:id="rId10"/>
              </a:rPr>
              <a:t>animations</a:t>
            </a:r>
            <a:r>
              <a:rPr lang="hr-HR" dirty="0" smtClean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4" y="1196752"/>
            <a:ext cx="1913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>
                <a:hlinkClick r:id="rId11"/>
              </a:rPr>
              <a:t>http://odv.awi.de/</a:t>
            </a:r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6156176" y="6165304"/>
            <a:ext cx="28631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err="1" smtClean="0">
                <a:solidFill>
                  <a:prstClr val="black"/>
                </a:solidFill>
              </a:rPr>
              <a:t>Prof</a:t>
            </a:r>
            <a:r>
              <a:rPr lang="hr-HR" b="1" dirty="0" smtClean="0">
                <a:solidFill>
                  <a:prstClr val="black"/>
                </a:solidFill>
              </a:rPr>
              <a:t>. </a:t>
            </a:r>
            <a:r>
              <a:rPr lang="hr-HR" b="1" dirty="0" err="1" smtClean="0">
                <a:solidFill>
                  <a:prstClr val="black"/>
                </a:solidFill>
              </a:rPr>
              <a:t>Dr</a:t>
            </a:r>
            <a:r>
              <a:rPr lang="hr-HR" b="1" dirty="0" smtClean="0">
                <a:solidFill>
                  <a:prstClr val="black"/>
                </a:solidFill>
              </a:rPr>
              <a:t>. Reiner </a:t>
            </a:r>
            <a:r>
              <a:rPr lang="hr-HR" b="1" dirty="0" err="1" smtClean="0">
                <a:solidFill>
                  <a:prstClr val="black"/>
                </a:solidFill>
              </a:rPr>
              <a:t>Schlitzer</a:t>
            </a:r>
            <a:endParaRPr lang="hr-HR" dirty="0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44208" y="3645024"/>
            <a:ext cx="1872208" cy="2555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02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20688"/>
            <a:ext cx="8424936" cy="23674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5536" y="3140968"/>
            <a:ext cx="3041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mtClean="0">
                <a:hlinkClick r:id="rId3"/>
              </a:rPr>
              <a:t>http://www.systat.com/</a:t>
            </a:r>
            <a:endParaRPr lang="hr-H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996952"/>
            <a:ext cx="22288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444208" y="6093296"/>
            <a:ext cx="18774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err="1" smtClean="0"/>
              <a:t>Leland</a:t>
            </a:r>
            <a:r>
              <a:rPr lang="hr-HR" b="1" dirty="0" smtClean="0"/>
              <a:t> </a:t>
            </a:r>
            <a:r>
              <a:rPr lang="hr-HR" b="1" dirty="0" err="1" smtClean="0"/>
              <a:t>Wilkinson</a:t>
            </a:r>
            <a:r>
              <a:rPr lang="hr-HR" b="1" dirty="0" smtClean="0"/>
              <a:t>,</a:t>
            </a:r>
          </a:p>
          <a:p>
            <a:r>
              <a:rPr lang="hr-HR" b="1" dirty="0" err="1" smtClean="0"/>
              <a:t>Systat</a:t>
            </a:r>
            <a:r>
              <a:rPr lang="hr-HR" b="1" dirty="0" smtClean="0"/>
              <a:t>/</a:t>
            </a:r>
            <a:r>
              <a:rPr lang="hr-HR" b="1" dirty="0" err="1" smtClean="0"/>
              <a:t>MyStat</a:t>
            </a:r>
            <a:endParaRPr lang="hr-H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0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1" y="332656"/>
            <a:ext cx="4581924" cy="338437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1560" y="3717032"/>
            <a:ext cx="60486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R is a language and environment for statistical computing and graphics. It is a GNU project which is similar to the S language and environment which was developed at Bell Laboratories (formerly AT&amp;T, now Lucent Technologies) by John Chambers and colleagues. R can be considered as a different implementation of S. There are some important differences, but much code written for S runs unaltered under R. </a:t>
            </a: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5220072" y="3212976"/>
            <a:ext cx="31071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>
                <a:hlinkClick r:id="rId3"/>
              </a:rPr>
              <a:t>http://www.r-project.org/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548680"/>
            <a:ext cx="28765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580112" y="2204864"/>
            <a:ext cx="3237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/>
              <a:t> </a:t>
            </a:r>
            <a:r>
              <a:rPr lang="hr-HR" b="1" dirty="0" smtClean="0"/>
              <a:t>Robert </a:t>
            </a:r>
            <a:r>
              <a:rPr lang="hr-HR" b="1" dirty="0" err="1" smtClean="0"/>
              <a:t>Gentleman</a:t>
            </a:r>
            <a:r>
              <a:rPr lang="hr-HR" b="1" dirty="0" smtClean="0"/>
              <a:t> </a:t>
            </a:r>
            <a:r>
              <a:rPr lang="hr-HR" dirty="0" smtClean="0"/>
              <a:t>&amp; </a:t>
            </a:r>
            <a:r>
              <a:rPr lang="hr-HR" b="1" dirty="0" smtClean="0"/>
              <a:t>Ross </a:t>
            </a:r>
            <a:r>
              <a:rPr lang="hr-HR" b="1" dirty="0" err="1" smtClean="0"/>
              <a:t>Ihaka</a:t>
            </a:r>
            <a:endParaRPr lang="hr-HR" dirty="0"/>
          </a:p>
        </p:txBody>
      </p:sp>
      <p:sp>
        <p:nvSpPr>
          <p:cNvPr id="7" name="Rectangle 6"/>
          <p:cNvSpPr/>
          <p:nvPr/>
        </p:nvSpPr>
        <p:spPr>
          <a:xfrm>
            <a:off x="5724128" y="2420888"/>
            <a:ext cx="3122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err="1" smtClean="0"/>
              <a:t>The</a:t>
            </a:r>
            <a:r>
              <a:rPr lang="hr-HR" b="1" dirty="0" smtClean="0"/>
              <a:t> </a:t>
            </a:r>
            <a:r>
              <a:rPr lang="hr-HR" b="1" dirty="0" err="1" smtClean="0"/>
              <a:t>University</a:t>
            </a:r>
            <a:r>
              <a:rPr lang="hr-HR" b="1" dirty="0" smtClean="0"/>
              <a:t> </a:t>
            </a:r>
            <a:r>
              <a:rPr lang="hr-HR" b="1" dirty="0" err="1" smtClean="0"/>
              <a:t>of</a:t>
            </a:r>
            <a:r>
              <a:rPr lang="hr-HR" b="1" dirty="0" smtClean="0"/>
              <a:t> </a:t>
            </a:r>
            <a:r>
              <a:rPr lang="hr-HR" b="1" dirty="0" err="1" smtClean="0"/>
              <a:t>Auckland</a:t>
            </a:r>
            <a:r>
              <a:rPr lang="hr-HR" b="1" dirty="0" smtClean="0"/>
              <a:t>, NZ</a:t>
            </a:r>
            <a:endParaRPr lang="hr-H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3717032"/>
            <a:ext cx="184785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6804248" y="6211669"/>
            <a:ext cx="20246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b="1" dirty="0" err="1" smtClean="0"/>
              <a:t>John</a:t>
            </a:r>
            <a:r>
              <a:rPr lang="hr-HR" b="1" dirty="0" smtClean="0"/>
              <a:t> M. </a:t>
            </a:r>
            <a:r>
              <a:rPr lang="hr-HR" b="1" dirty="0" err="1" smtClean="0"/>
              <a:t>Chambers</a:t>
            </a:r>
            <a:endParaRPr lang="hr-HR" b="1" dirty="0" smtClean="0"/>
          </a:p>
          <a:p>
            <a:r>
              <a:rPr lang="hr-HR" b="1" dirty="0" err="1" smtClean="0"/>
              <a:t>Stanford</a:t>
            </a:r>
            <a:r>
              <a:rPr lang="hr-HR" b="1" dirty="0" smtClean="0"/>
              <a:t> </a:t>
            </a:r>
            <a:r>
              <a:rPr lang="hr-HR" b="1" dirty="0" err="1" smtClean="0"/>
              <a:t>University</a:t>
            </a:r>
            <a:endParaRPr lang="hr-H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665</Words>
  <Application>Microsoft Office PowerPoint</Application>
  <PresentationFormat>On-screen Show (4:3)</PresentationFormat>
  <Paragraphs>70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Obrada oceanoloških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Institut Ruđer Bošković</cp:lastModifiedBy>
  <cp:revision>78</cp:revision>
  <dcterms:created xsi:type="dcterms:W3CDTF">2008-12-15T21:45:17Z</dcterms:created>
  <dcterms:modified xsi:type="dcterms:W3CDTF">2010-10-21T00:31:06Z</dcterms:modified>
</cp:coreProperties>
</file>