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304" r:id="rId3"/>
    <p:sldId id="307" r:id="rId4"/>
    <p:sldId id="301" r:id="rId5"/>
    <p:sldId id="302" r:id="rId6"/>
    <p:sldId id="305" r:id="rId7"/>
    <p:sldId id="306" r:id="rId8"/>
    <p:sldId id="308" r:id="rId9"/>
    <p:sldId id="309" r:id="rId10"/>
    <p:sldId id="310" r:id="rId11"/>
    <p:sldId id="268" r:id="rId12"/>
    <p:sldId id="311" r:id="rId13"/>
    <p:sldId id="28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6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99A60C-DE1E-482A-80D5-80344C947E48}" type="datetimeFigureOut">
              <a:rPr lang="hr-HR" smtClean="0"/>
              <a:pPr/>
              <a:t>3.11.2010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30DC89-D428-4AD8-858C-BD86B2322BC6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0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C2B09-3FA7-40B5-8241-11B0EED58F2A}" type="datetimeFigureOut">
              <a:rPr lang="en-US" smtClean="0"/>
              <a:pPr/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OOP_P04/Examples%20of%20SeaDataNet%20variant%20ODV%20spreadsheet-based%20import%20format.xls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unicode.org/charts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SDXF" TargetMode="External"/><Relationship Id="rId3" Type="http://schemas.openxmlformats.org/officeDocument/2006/relationships/hyperlink" Target="OOP_P04/PPP_2009.csv" TargetMode="External"/><Relationship Id="rId7" Type="http://schemas.openxmlformats.org/officeDocument/2006/relationships/hyperlink" Target="http://en.wikipedia.org/wiki/Hierarchical_Data_Format" TargetMode="External"/><Relationship Id="rId2" Type="http://schemas.openxmlformats.org/officeDocument/2006/relationships/hyperlink" Target="OOP_P04/data_from_JPMA0802.txt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n.wikipedia.org/wiki/NetCDF" TargetMode="External"/><Relationship Id="rId5" Type="http://schemas.openxmlformats.org/officeDocument/2006/relationships/hyperlink" Target="http://en.wikipedia.org/wiki/XML" TargetMode="External"/><Relationship Id="rId4" Type="http://schemas.openxmlformats.org/officeDocument/2006/relationships/hyperlink" Target="http://en.wikipedia.org/wiki/Office_Open_XML" TargetMode="External"/><Relationship Id="rId9" Type="http://schemas.openxmlformats.org/officeDocument/2006/relationships/hyperlink" Target="http://en.wikipedia.org/wiki/Common_Data_Format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adatanet.org/" TargetMode="External"/><Relationship Id="rId2" Type="http://schemas.openxmlformats.org/officeDocument/2006/relationships/hyperlink" Target="http://www.seadatanet.org/standards_software/data_transport_formats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hr.wikipedia.org/wiki/SQL" TargetMode="External"/><Relationship Id="rId2" Type="http://schemas.openxmlformats.org/officeDocument/2006/relationships/hyperlink" Target="http://en.wikipedia.org/wiki/Open_Database_Connectivity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643314"/>
            <a:ext cx="9058284" cy="1470025"/>
          </a:xfrm>
        </p:spPr>
        <p:txBody>
          <a:bodyPr/>
          <a:lstStyle/>
          <a:p>
            <a:r>
              <a:rPr lang="hr-HR" b="1" dirty="0" smtClean="0"/>
              <a:t>Obrada oceanoloških podataka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5105400"/>
            <a:ext cx="6400800" cy="1752600"/>
          </a:xfrm>
        </p:spPr>
        <p:txBody>
          <a:bodyPr>
            <a:normAutofit/>
          </a:bodyPr>
          <a:lstStyle/>
          <a:p>
            <a:r>
              <a:rPr lang="hr-HR" sz="2800" b="1" dirty="0" err="1" smtClean="0">
                <a:solidFill>
                  <a:srgbClr val="7030A0"/>
                </a:solidFill>
              </a:rPr>
              <a:t>Dr</a:t>
            </a:r>
            <a:r>
              <a:rPr lang="hr-HR" sz="2800" b="1" dirty="0" smtClean="0">
                <a:solidFill>
                  <a:srgbClr val="7030A0"/>
                </a:solidFill>
              </a:rPr>
              <a:t>. </a:t>
            </a:r>
            <a:r>
              <a:rPr lang="hr-HR" sz="2800" b="1" dirty="0" err="1" smtClean="0">
                <a:solidFill>
                  <a:srgbClr val="7030A0"/>
                </a:solidFill>
              </a:rPr>
              <a:t>sci</a:t>
            </a:r>
            <a:r>
              <a:rPr lang="hr-HR" sz="2800" b="1" dirty="0" smtClean="0">
                <a:solidFill>
                  <a:srgbClr val="7030A0"/>
                </a:solidFill>
              </a:rPr>
              <a:t> Robert Precali</a:t>
            </a:r>
            <a:endParaRPr lang="en-US" sz="2800" b="1" dirty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b="11318"/>
          <a:stretch>
            <a:fillRect/>
          </a:stretch>
        </p:blipFill>
        <p:spPr bwMode="auto">
          <a:xfrm>
            <a:off x="0" y="0"/>
            <a:ext cx="9144000" cy="3429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 descr="znak-boja%20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24" y="2714620"/>
            <a:ext cx="995391" cy="995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643306" y="2857496"/>
            <a:ext cx="3670603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SVEUČILIŠNI PREDDIPLOMSKI STUDIJ</a:t>
            </a:r>
            <a:endParaRPr kumimoji="0" lang="hr-HR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ZNANOST O MORU</a:t>
            </a:r>
            <a:r>
              <a:rPr kumimoji="0" 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39552" y="620688"/>
            <a:ext cx="7776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r-HR" sz="2400" b="1" dirty="0" smtClean="0"/>
              <a:t>ODV – Ocean Dana </a:t>
            </a:r>
            <a:r>
              <a:rPr lang="hr-HR" sz="2400" b="1" dirty="0" err="1" smtClean="0"/>
              <a:t>View</a:t>
            </a:r>
            <a:r>
              <a:rPr lang="hr-HR" sz="2400" b="1" dirty="0" smtClean="0"/>
              <a:t> </a:t>
            </a:r>
            <a:endParaRPr lang="hr-HR" sz="2400" dirty="0" smtClean="0"/>
          </a:p>
        </p:txBody>
      </p:sp>
      <p:pic>
        <p:nvPicPr>
          <p:cNvPr id="4" name="Picture 3" descr="Slika_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2132856"/>
            <a:ext cx="7176399" cy="456359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83568" y="1268760"/>
            <a:ext cx="7776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r-HR" sz="2400" b="1" dirty="0" smtClean="0">
                <a:hlinkClick r:id="rId3" action="ppaction://hlinkfile"/>
              </a:rPr>
              <a:t>ODV </a:t>
            </a:r>
            <a:r>
              <a:rPr lang="hr-HR" sz="2400" b="1" dirty="0" err="1" smtClean="0">
                <a:hlinkClick r:id="rId3" action="ppaction://hlinkfile"/>
              </a:rPr>
              <a:t>spreadsheet</a:t>
            </a:r>
            <a:r>
              <a:rPr lang="hr-HR" sz="2400" b="1" dirty="0" smtClean="0">
                <a:hlinkClick r:id="rId3" action="ppaction://hlinkfile"/>
              </a:rPr>
              <a:t> </a:t>
            </a:r>
            <a:r>
              <a:rPr lang="hr-HR" sz="2400" b="1" dirty="0" smtClean="0"/>
              <a:t>– standardni format za razmjenu </a:t>
            </a:r>
            <a:endParaRPr lang="hr-H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5576" y="692696"/>
            <a:ext cx="7240888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ZA KRAJ… </a:t>
            </a:r>
          </a:p>
          <a:p>
            <a:endParaRPr lang="hr-HR" dirty="0" smtClean="0"/>
          </a:p>
          <a:p>
            <a:r>
              <a:rPr lang="hr-HR" sz="3200" b="1" i="1" dirty="0" err="1" smtClean="0"/>
              <a:t>Omnium</a:t>
            </a:r>
            <a:r>
              <a:rPr lang="hr-HR" sz="3200" b="1" i="1" dirty="0" smtClean="0"/>
              <a:t> </a:t>
            </a:r>
            <a:r>
              <a:rPr lang="hr-HR" sz="3200" b="1" i="1" dirty="0" err="1" smtClean="0"/>
              <a:t>rerum</a:t>
            </a:r>
            <a:r>
              <a:rPr lang="hr-HR" sz="3200" b="1" i="1" dirty="0" smtClean="0"/>
              <a:t> </a:t>
            </a:r>
            <a:r>
              <a:rPr lang="hr-HR" sz="3200" b="1" i="1" dirty="0" err="1" smtClean="0"/>
              <a:t>principia</a:t>
            </a:r>
            <a:r>
              <a:rPr lang="hr-HR" sz="3200" b="1" i="1" dirty="0" smtClean="0"/>
              <a:t> </a:t>
            </a:r>
            <a:r>
              <a:rPr lang="hr-HR" sz="3200" b="1" i="1" dirty="0" err="1" smtClean="0"/>
              <a:t>parva</a:t>
            </a:r>
            <a:r>
              <a:rPr lang="hr-HR" sz="3200" b="1" i="1" dirty="0" smtClean="0"/>
              <a:t> </a:t>
            </a:r>
            <a:r>
              <a:rPr lang="hr-HR" sz="3200" b="1" i="1" dirty="0" err="1" smtClean="0"/>
              <a:t>sunt</a:t>
            </a:r>
            <a:r>
              <a:rPr lang="hr-HR" sz="3200" b="1" i="1" dirty="0" smtClean="0"/>
              <a:t>.</a:t>
            </a:r>
            <a:r>
              <a:rPr lang="hr-HR" sz="3200" i="1" dirty="0" smtClean="0"/>
              <a:t> </a:t>
            </a:r>
          </a:p>
          <a:p>
            <a:r>
              <a:rPr lang="hr-HR" sz="3200" b="1" dirty="0" smtClean="0"/>
              <a:t>Svim </a:t>
            </a:r>
            <a:r>
              <a:rPr lang="hr-HR" sz="3200" b="1" dirty="0" smtClean="0"/>
              <a:t>stvarima počeci su </a:t>
            </a:r>
            <a:r>
              <a:rPr lang="hr-HR" sz="3200" b="1" dirty="0" smtClean="0"/>
              <a:t>mali.</a:t>
            </a:r>
            <a:endParaRPr lang="hr-HR" sz="3200" b="1" dirty="0" smtClean="0"/>
          </a:p>
          <a:p>
            <a:endParaRPr lang="hr-HR" b="1" dirty="0" smtClean="0">
              <a:latin typeface="Calibri" pitchFamily="34" charset="0"/>
            </a:endParaRPr>
          </a:p>
          <a:p>
            <a:endParaRPr lang="hr-HR" b="1" dirty="0" smtClean="0">
              <a:latin typeface="Calibri" pitchFamily="34" charset="0"/>
            </a:endParaRPr>
          </a:p>
          <a:p>
            <a:endParaRPr lang="hr-HR" b="1" dirty="0" smtClean="0">
              <a:latin typeface="Calibri" pitchFamily="34" charset="0"/>
            </a:endParaRPr>
          </a:p>
          <a:p>
            <a:endParaRPr lang="hr-HR" b="1" dirty="0" smtClean="0">
              <a:latin typeface="Calibri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572000" y="3789040"/>
            <a:ext cx="2785077" cy="2387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827584" y="3068960"/>
            <a:ext cx="299787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800" b="1" dirty="0" smtClean="0"/>
              <a:t>WYNNEOV ZAKON </a:t>
            </a:r>
            <a:endParaRPr lang="pl-PL" sz="2800" b="1" dirty="0" smtClean="0"/>
          </a:p>
          <a:p>
            <a:r>
              <a:rPr lang="pl-PL" sz="2800" b="1" i="1" dirty="0" smtClean="0"/>
              <a:t>Fjaka </a:t>
            </a:r>
            <a:r>
              <a:rPr lang="pl-PL" sz="2800" b="1" i="1" dirty="0" smtClean="0"/>
              <a:t>je zarazna</a:t>
            </a:r>
            <a:endParaRPr lang="hr-HR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60648"/>
            <a:ext cx="76723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b="1" dirty="0" smtClean="0"/>
              <a:t>Razmjena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podataka</a:t>
            </a:r>
            <a:endParaRPr lang="en-US" sz="3200" b="1" dirty="0"/>
          </a:p>
        </p:txBody>
      </p:sp>
      <p:sp>
        <p:nvSpPr>
          <p:cNvPr id="3" name="Rectangle 2"/>
          <p:cNvSpPr/>
          <p:nvPr/>
        </p:nvSpPr>
        <p:spPr>
          <a:xfrm>
            <a:off x="539552" y="1124744"/>
            <a:ext cx="77768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r-HR" sz="2400" b="1" dirty="0" smtClean="0"/>
              <a:t>Razmjena </a:t>
            </a:r>
            <a:r>
              <a:rPr lang="hr-HR" sz="2400" b="1" dirty="0" smtClean="0"/>
              <a:t>podataka</a:t>
            </a:r>
            <a:r>
              <a:rPr lang="hr-HR" sz="2400" dirty="0" smtClean="0"/>
              <a:t> </a:t>
            </a:r>
            <a:r>
              <a:rPr lang="hr-HR" sz="2400" dirty="0" smtClean="0"/>
              <a:t> je važan segment obrade podataka i može predstavljati značajni dio obrade podataka posebno u slučajevima kada podaci nisu sređeni i nedostatni su.</a:t>
            </a:r>
          </a:p>
          <a:p>
            <a:pPr algn="just"/>
            <a:r>
              <a:rPr lang="hr-HR" sz="2400" b="1" dirty="0" smtClean="0"/>
              <a:t>Veliki dio podataka još nije pohranjen u strukturiranim bazama podataka gdje je razmjena sastavni dio DBMS-a.</a:t>
            </a:r>
          </a:p>
          <a:p>
            <a:pPr algn="just"/>
            <a:r>
              <a:rPr lang="hr-HR" sz="2400" dirty="0" smtClean="0"/>
              <a:t>To se posebno odnosi na biološke podatke.</a:t>
            </a:r>
            <a:endParaRPr lang="hr-HR" sz="24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429000"/>
            <a:ext cx="2635002" cy="3052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0"/>
            <a:ext cx="8892479" cy="581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6510" y="4005064"/>
            <a:ext cx="4003969" cy="2732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67544" y="260648"/>
            <a:ext cx="76723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b="1" dirty="0" smtClean="0"/>
              <a:t>ASCII</a:t>
            </a:r>
            <a:endParaRPr lang="en-US" sz="32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4095922"/>
            <a:ext cx="4377705" cy="2559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95536" y="980728"/>
            <a:ext cx="82809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vi-VN" dirty="0" smtClean="0"/>
              <a:t>(od engl. </a:t>
            </a:r>
            <a:r>
              <a:rPr lang="vi-VN" i="1" dirty="0" smtClean="0"/>
              <a:t>American Standard Code for Information Interchange</a:t>
            </a:r>
            <a:r>
              <a:rPr lang="vi-VN" dirty="0" smtClean="0"/>
              <a:t>, još i kao </a:t>
            </a:r>
            <a:r>
              <a:rPr lang="vi-VN" b="1" dirty="0" smtClean="0"/>
              <a:t>Američki standardni znakovnik za razmjenu informacija</a:t>
            </a:r>
            <a:r>
              <a:rPr lang="vi-VN" dirty="0" smtClean="0"/>
              <a:t>, </a:t>
            </a:r>
            <a:r>
              <a:rPr lang="vi-VN" b="1" dirty="0" smtClean="0"/>
              <a:t>Američki standardni znakovnik za razmjenu </a:t>
            </a:r>
            <a:r>
              <a:rPr lang="vi-VN" b="1" dirty="0" smtClean="0"/>
              <a:t>obavijesti</a:t>
            </a:r>
            <a:r>
              <a:rPr lang="vi-VN" dirty="0" smtClean="0"/>
              <a:t>) </a:t>
            </a:r>
            <a:r>
              <a:rPr lang="vi-VN" dirty="0" smtClean="0"/>
              <a:t>način je kodiranja znakova temeljen na engleskoj abecedi. ASCII kodovima predstavlja se tekst u računalima, komunikacijskoj opremi i drugim napravama koje obrađuju tekst.</a:t>
            </a:r>
            <a:endParaRPr lang="hr-HR" dirty="0"/>
          </a:p>
        </p:txBody>
      </p:sp>
      <p:sp>
        <p:nvSpPr>
          <p:cNvPr id="6" name="Rectangle 5"/>
          <p:cNvSpPr/>
          <p:nvPr/>
        </p:nvSpPr>
        <p:spPr>
          <a:xfrm>
            <a:off x="395536" y="2492896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dirty="0" smtClean="0"/>
              <a:t>Kao standard je prvi put objavljen 1967., a dorađen je 1986.</a:t>
            </a:r>
            <a:endParaRPr lang="hr-HR" dirty="0"/>
          </a:p>
        </p:txBody>
      </p:sp>
      <p:sp>
        <p:nvSpPr>
          <p:cNvPr id="7" name="Rectangle 6"/>
          <p:cNvSpPr/>
          <p:nvPr/>
        </p:nvSpPr>
        <p:spPr>
          <a:xfrm>
            <a:off x="395536" y="2924944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r-HR" dirty="0" smtClean="0"/>
              <a:t>ASCII za kodiranje znakova koristi samo 7 bita, ali se na njemu temelji i većina modernih </a:t>
            </a:r>
            <a:r>
              <a:rPr lang="hr-HR" dirty="0" err="1" smtClean="0"/>
              <a:t>znakovnika</a:t>
            </a:r>
            <a:r>
              <a:rPr lang="hr-HR" dirty="0" smtClean="0"/>
              <a:t> koji imaju veći raspon znakova od engleske abecede kao što su 8-bitni CP437, CP852, Windows-1250 i Windows-1252, te 16-bitni i 32-bitni Unicode.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11560" y="476672"/>
            <a:ext cx="61206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3200" b="1" dirty="0" smtClean="0"/>
              <a:t>Što je Unicode?</a:t>
            </a:r>
          </a:p>
          <a:p>
            <a:r>
              <a:rPr lang="pl-PL" sz="2000" i="1" dirty="0" smtClean="0"/>
              <a:t>Unicode koristi jedinstven broj za svaki znak,</a:t>
            </a:r>
            <a:br>
              <a:rPr lang="pl-PL" sz="2000" i="1" dirty="0" smtClean="0"/>
            </a:br>
            <a:r>
              <a:rPr lang="pl-PL" sz="2000" i="1" dirty="0" smtClean="0"/>
              <a:t>bez obzira na platformu,</a:t>
            </a:r>
            <a:br>
              <a:rPr lang="pl-PL" sz="2000" i="1" dirty="0" smtClean="0"/>
            </a:br>
            <a:r>
              <a:rPr lang="pl-PL" sz="2000" i="1" dirty="0" smtClean="0"/>
              <a:t>bez obzira na program,</a:t>
            </a:r>
            <a:br>
              <a:rPr lang="pl-PL" sz="2000" i="1" dirty="0" smtClean="0"/>
            </a:br>
            <a:r>
              <a:rPr lang="pl-PL" sz="2000" i="1" dirty="0" smtClean="0"/>
              <a:t>bez obzira na jezik.</a:t>
            </a:r>
            <a:endParaRPr lang="pl-PL" sz="2000" dirty="0"/>
          </a:p>
        </p:txBody>
      </p:sp>
      <p:sp>
        <p:nvSpPr>
          <p:cNvPr id="5" name="Rectangle 4"/>
          <p:cNvSpPr/>
          <p:nvPr/>
        </p:nvSpPr>
        <p:spPr>
          <a:xfrm>
            <a:off x="611560" y="2564904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"</a:t>
            </a:r>
            <a:r>
              <a:rPr lang="en-US" b="1" i="1" dirty="0" smtClean="0"/>
              <a:t>Unicode is a vital part of the effort to make computing global.</a:t>
            </a:r>
            <a:r>
              <a:rPr lang="en-US" dirty="0" smtClean="0"/>
              <a:t>" — Rob Pike </a:t>
            </a:r>
            <a:endParaRPr lang="hr-HR" dirty="0"/>
          </a:p>
        </p:txBody>
      </p:sp>
      <p:sp>
        <p:nvSpPr>
          <p:cNvPr id="6" name="Rectangle 5"/>
          <p:cNvSpPr/>
          <p:nvPr/>
        </p:nvSpPr>
        <p:spPr>
          <a:xfrm>
            <a:off x="611560" y="3105835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"</a:t>
            </a:r>
            <a:r>
              <a:rPr lang="en-US" b="1" i="1" dirty="0" smtClean="0"/>
              <a:t>Unicode... the most widely adopted software standard in the world...</a:t>
            </a:r>
            <a:r>
              <a:rPr lang="en-US" dirty="0" smtClean="0"/>
              <a:t>" — Richard Mark </a:t>
            </a:r>
            <a:r>
              <a:rPr lang="en-US" dirty="0" err="1" smtClean="0"/>
              <a:t>Soley</a:t>
            </a:r>
            <a:r>
              <a:rPr lang="en-US" dirty="0" smtClean="0"/>
              <a:t> </a:t>
            </a:r>
            <a:endParaRPr lang="hr-HR" dirty="0"/>
          </a:p>
        </p:txBody>
      </p:sp>
      <p:pic>
        <p:nvPicPr>
          <p:cNvPr id="2051" name="Picture 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149079"/>
            <a:ext cx="1656184" cy="2114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620688"/>
            <a:ext cx="7776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r-HR" sz="2400" b="1" dirty="0" smtClean="0"/>
              <a:t>Obično za razmjenu služe datoteke</a:t>
            </a:r>
            <a:r>
              <a:rPr lang="hr-HR" sz="2400" dirty="0" smtClean="0"/>
              <a:t>.</a:t>
            </a:r>
            <a:endParaRPr lang="hr-HR" sz="24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611560" y="1268760"/>
            <a:ext cx="79208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000" b="1" dirty="0" smtClean="0"/>
              <a:t>Datoteka</a:t>
            </a:r>
            <a:r>
              <a:rPr lang="hr-HR" sz="2000" dirty="0" smtClean="0"/>
              <a:t> </a:t>
            </a:r>
            <a:r>
              <a:rPr lang="hr-HR" sz="2000" dirty="0" smtClean="0"/>
              <a:t>je </a:t>
            </a:r>
            <a:r>
              <a:rPr lang="hr-HR" sz="2000" dirty="0" smtClean="0"/>
              <a:t>skup binarnih podataka, koji su spremljeni na medij dostupan programu za čitanje ili za promjenu.</a:t>
            </a:r>
            <a:endParaRPr lang="hr-HR" sz="2000" dirty="0"/>
          </a:p>
        </p:txBody>
      </p:sp>
      <p:sp>
        <p:nvSpPr>
          <p:cNvPr id="5" name="Rectangle 4"/>
          <p:cNvSpPr/>
          <p:nvPr/>
        </p:nvSpPr>
        <p:spPr>
          <a:xfrm>
            <a:off x="611560" y="2060848"/>
            <a:ext cx="74168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000" b="1" dirty="0" smtClean="0"/>
              <a:t>Format datoteke</a:t>
            </a:r>
            <a:r>
              <a:rPr lang="hr-HR" sz="2000" dirty="0" smtClean="0"/>
              <a:t> </a:t>
            </a:r>
            <a:r>
              <a:rPr lang="hr-HR" sz="2000" dirty="0" smtClean="0"/>
              <a:t>je način kodiranja informacija </a:t>
            </a:r>
            <a:r>
              <a:rPr lang="hr-HR" sz="2000" dirty="0" smtClean="0"/>
              <a:t>za pohranu u </a:t>
            </a:r>
            <a:r>
              <a:rPr lang="hr-HR" sz="2000" dirty="0" smtClean="0"/>
              <a:t>računalnu </a:t>
            </a:r>
            <a:r>
              <a:rPr lang="hr-HR" sz="2000" dirty="0" smtClean="0"/>
              <a:t>datoteku</a:t>
            </a:r>
            <a:r>
              <a:rPr lang="hr-HR" sz="2000" dirty="0" smtClean="0"/>
              <a:t>. </a:t>
            </a:r>
            <a:endParaRPr lang="hr-HR" sz="2000" dirty="0"/>
          </a:p>
        </p:txBody>
      </p:sp>
      <p:sp>
        <p:nvSpPr>
          <p:cNvPr id="7" name="Rectangle 6"/>
          <p:cNvSpPr/>
          <p:nvPr/>
        </p:nvSpPr>
        <p:spPr>
          <a:xfrm>
            <a:off x="611560" y="2852936"/>
            <a:ext cx="80648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dirty="0" smtClean="0"/>
              <a:t>(</a:t>
            </a:r>
            <a:r>
              <a:rPr lang="hr-HR" sz="2000" b="1" dirty="0" err="1" smtClean="0"/>
              <a:t>Filename</a:t>
            </a:r>
            <a:r>
              <a:rPr lang="hr-HR" sz="2000" dirty="0" smtClean="0"/>
              <a:t> </a:t>
            </a:r>
            <a:r>
              <a:rPr lang="hr-HR" sz="2000" b="1" dirty="0" err="1" smtClean="0"/>
              <a:t>extension</a:t>
            </a:r>
            <a:r>
              <a:rPr lang="hr-HR" sz="2000" dirty="0" smtClean="0"/>
              <a:t>) nastavak </a:t>
            </a:r>
            <a:r>
              <a:rPr lang="hr-HR" sz="2000" dirty="0" smtClean="0"/>
              <a:t>na naziv </a:t>
            </a:r>
            <a:r>
              <a:rPr lang="hr-HR" sz="2000" dirty="0" smtClean="0"/>
              <a:t>računalne </a:t>
            </a:r>
            <a:r>
              <a:rPr lang="hr-HR" sz="2000" dirty="0" smtClean="0"/>
              <a:t>datoteke </a:t>
            </a:r>
            <a:r>
              <a:rPr lang="hr-HR" sz="2000" dirty="0" smtClean="0"/>
              <a:t>služi </a:t>
            </a:r>
            <a:r>
              <a:rPr lang="hr-HR" sz="2000" dirty="0" smtClean="0"/>
              <a:t>za označavanje </a:t>
            </a:r>
            <a:r>
              <a:rPr lang="hr-HR" sz="2000" dirty="0" smtClean="0"/>
              <a:t>konvencije kodiranja (</a:t>
            </a:r>
            <a:r>
              <a:rPr lang="hr-HR" sz="2000" dirty="0" smtClean="0"/>
              <a:t>format) </a:t>
            </a:r>
            <a:r>
              <a:rPr lang="hr-HR" sz="2000" dirty="0" smtClean="0"/>
              <a:t>njenog </a:t>
            </a:r>
            <a:r>
              <a:rPr lang="hr-HR" sz="2000" dirty="0" smtClean="0"/>
              <a:t>sadržaja.</a:t>
            </a:r>
            <a:endParaRPr lang="hr-H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620688"/>
            <a:ext cx="792088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smtClean="0">
                <a:hlinkClick r:id="rId2" action="ppaction://hlinkfile"/>
              </a:rPr>
              <a:t>TXT</a:t>
            </a:r>
            <a:r>
              <a:rPr lang="fr-FR" sz="2000" dirty="0" smtClean="0"/>
              <a:t> — ASCII or Unicode </a:t>
            </a:r>
            <a:r>
              <a:rPr lang="fr-FR" sz="2000" dirty="0" smtClean="0"/>
              <a:t>plaintext</a:t>
            </a:r>
            <a:endParaRPr lang="hr-HR" sz="2000" dirty="0" smtClean="0"/>
          </a:p>
          <a:p>
            <a:r>
              <a:rPr lang="en-US" sz="2000" dirty="0" smtClean="0">
                <a:hlinkClick r:id="rId3" action="ppaction://hlinkfile"/>
              </a:rPr>
              <a:t>CSV</a:t>
            </a:r>
            <a:r>
              <a:rPr lang="en-US" sz="2000" dirty="0" smtClean="0"/>
              <a:t> — ASCII text encoded as Comma Separated Values, used in most spreadsheets such as Microsoft Excel or by most database management systems</a:t>
            </a:r>
            <a:endParaRPr lang="hr-HR" sz="2000" b="1" dirty="0" smtClean="0"/>
          </a:p>
          <a:p>
            <a:r>
              <a:rPr lang="en-US" sz="2000" dirty="0" smtClean="0"/>
              <a:t>XLS — Microsoft Excel worksheet sheet (97-2003)</a:t>
            </a:r>
            <a:r>
              <a:rPr lang="hr-HR" sz="2000" b="1" dirty="0" smtClean="0"/>
              <a:t> </a:t>
            </a:r>
          </a:p>
          <a:p>
            <a:r>
              <a:rPr lang="en-US" sz="2000" dirty="0" smtClean="0"/>
              <a:t>XLSX — </a:t>
            </a:r>
            <a:r>
              <a:rPr lang="en-US" sz="2000" dirty="0" smtClean="0">
                <a:hlinkClick r:id="rId4" tooltip="Office Open XML"/>
              </a:rPr>
              <a:t>Office Open XML</a:t>
            </a:r>
            <a:r>
              <a:rPr lang="en-US" sz="2000" dirty="0" smtClean="0"/>
              <a:t> worksheet </a:t>
            </a:r>
            <a:r>
              <a:rPr lang="en-US" sz="2000" dirty="0" smtClean="0"/>
              <a:t>sheet</a:t>
            </a:r>
            <a:endParaRPr lang="hr-HR" sz="2000" dirty="0" smtClean="0"/>
          </a:p>
          <a:p>
            <a:endParaRPr lang="hr-HR" sz="2000" b="1" dirty="0" smtClean="0"/>
          </a:p>
          <a:p>
            <a:r>
              <a:rPr lang="hr-HR" sz="2000" dirty="0" smtClean="0">
                <a:hlinkClick r:id="rId5" tooltip="XML"/>
              </a:rPr>
              <a:t>XML</a:t>
            </a:r>
            <a:r>
              <a:rPr lang="hr-HR" sz="2000" dirty="0" smtClean="0"/>
              <a:t> — </a:t>
            </a:r>
            <a:r>
              <a:rPr lang="hr-HR" sz="2000" dirty="0" err="1" smtClean="0"/>
              <a:t>eXtensible</a:t>
            </a:r>
            <a:r>
              <a:rPr lang="hr-HR" sz="2000" dirty="0" smtClean="0"/>
              <a:t> </a:t>
            </a:r>
            <a:r>
              <a:rPr lang="hr-HR" sz="2000" dirty="0" err="1" smtClean="0"/>
              <a:t>Markup</a:t>
            </a:r>
            <a:r>
              <a:rPr lang="hr-HR" sz="2000" dirty="0" smtClean="0"/>
              <a:t> </a:t>
            </a:r>
            <a:r>
              <a:rPr lang="hr-HR" sz="2000" dirty="0" err="1" smtClean="0"/>
              <a:t>Language</a:t>
            </a:r>
            <a:endParaRPr lang="hr-HR" sz="2000" dirty="0" smtClean="0"/>
          </a:p>
          <a:p>
            <a:endParaRPr lang="hr-HR" sz="2000" dirty="0" smtClean="0"/>
          </a:p>
          <a:p>
            <a:endParaRPr lang="hr-HR" sz="2000" dirty="0" smtClean="0"/>
          </a:p>
          <a:p>
            <a:r>
              <a:rPr lang="hr-HR" sz="2000" dirty="0" smtClean="0">
                <a:hlinkClick r:id="rId6" tooltip="NetCDF"/>
              </a:rPr>
              <a:t>NetCDF</a:t>
            </a:r>
            <a:r>
              <a:rPr lang="hr-HR" sz="2000" dirty="0" smtClean="0"/>
              <a:t> </a:t>
            </a:r>
            <a:r>
              <a:rPr lang="hr-HR" sz="2000" dirty="0" err="1" smtClean="0"/>
              <a:t>Network</a:t>
            </a:r>
            <a:r>
              <a:rPr lang="hr-HR" sz="2000" dirty="0" smtClean="0"/>
              <a:t> common data </a:t>
            </a:r>
            <a:r>
              <a:rPr lang="hr-HR" sz="2000" dirty="0" smtClean="0"/>
              <a:t>format</a:t>
            </a:r>
          </a:p>
          <a:p>
            <a:r>
              <a:rPr lang="hr-HR" sz="2000" dirty="0" smtClean="0"/>
              <a:t>HDR</a:t>
            </a:r>
            <a:r>
              <a:rPr lang="hr-HR" sz="2000" dirty="0" smtClean="0"/>
              <a:t>, [HDF], h4 or h5 — </a:t>
            </a:r>
            <a:r>
              <a:rPr lang="hr-HR" sz="2000" dirty="0" smtClean="0">
                <a:hlinkClick r:id="rId7" tooltip="Hierarchical Data Format"/>
              </a:rPr>
              <a:t>Hierarchical Data </a:t>
            </a:r>
            <a:r>
              <a:rPr lang="hr-HR" sz="2000" dirty="0" smtClean="0">
                <a:hlinkClick r:id="rId7" tooltip="Hierarchical Data Format"/>
              </a:rPr>
              <a:t>Format</a:t>
            </a:r>
            <a:endParaRPr lang="hr-HR" sz="2000" dirty="0" smtClean="0"/>
          </a:p>
          <a:p>
            <a:r>
              <a:rPr lang="hr-HR" sz="2000" dirty="0" smtClean="0">
                <a:hlinkClick r:id="rId8" tooltip="SDXF"/>
              </a:rPr>
              <a:t>SDXF</a:t>
            </a:r>
            <a:r>
              <a:rPr lang="hr-HR" sz="2000" dirty="0" smtClean="0"/>
              <a:t> </a:t>
            </a:r>
            <a:r>
              <a:rPr lang="hr-HR" sz="2000" dirty="0" smtClean="0"/>
              <a:t>(Structured Data Exchange Format) </a:t>
            </a:r>
            <a:endParaRPr lang="hr-HR" sz="2000" dirty="0" smtClean="0"/>
          </a:p>
          <a:p>
            <a:r>
              <a:rPr lang="hr-HR" sz="2000" dirty="0" smtClean="0"/>
              <a:t>CDF </a:t>
            </a:r>
            <a:r>
              <a:rPr lang="hr-HR" sz="2000" dirty="0" smtClean="0"/>
              <a:t>— </a:t>
            </a:r>
            <a:r>
              <a:rPr lang="hr-HR" sz="2000" dirty="0" smtClean="0">
                <a:hlinkClick r:id="rId9" tooltip="Common Data Format"/>
              </a:rPr>
              <a:t>Common Data </a:t>
            </a:r>
            <a:r>
              <a:rPr lang="hr-HR" sz="2000" dirty="0" smtClean="0">
                <a:hlinkClick r:id="rId9" tooltip="Common Data Format"/>
              </a:rPr>
              <a:t>Format</a:t>
            </a:r>
            <a:endParaRPr lang="hr-HR" sz="2000" dirty="0" smtClean="0"/>
          </a:p>
          <a:p>
            <a:endParaRPr lang="hr-HR" sz="2000" dirty="0" smtClean="0"/>
          </a:p>
          <a:p>
            <a:endParaRPr lang="hr-H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hlinkClick r:id="rId2"/>
          </p:cNvPr>
          <p:cNvSpPr/>
          <p:nvPr/>
        </p:nvSpPr>
        <p:spPr>
          <a:xfrm>
            <a:off x="611560" y="1628800"/>
            <a:ext cx="7560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dirty="0" smtClean="0"/>
              <a:t>http://</a:t>
            </a:r>
            <a:r>
              <a:rPr lang="hr-HR" dirty="0" smtClean="0">
                <a:hlinkClick r:id="rId2"/>
              </a:rPr>
              <a:t>www.seadatanet.org/</a:t>
            </a:r>
            <a:r>
              <a:rPr lang="hr-HR" dirty="0" err="1" smtClean="0">
                <a:hlinkClick r:id="rId2"/>
              </a:rPr>
              <a:t>standards</a:t>
            </a:r>
            <a:r>
              <a:rPr lang="hr-HR" dirty="0" smtClean="0">
                <a:hlinkClick r:id="rId2"/>
              </a:rPr>
              <a:t>_</a:t>
            </a:r>
            <a:r>
              <a:rPr lang="hr-HR" dirty="0" err="1" smtClean="0">
                <a:hlinkClick r:id="rId2"/>
              </a:rPr>
              <a:t>software</a:t>
            </a:r>
            <a:r>
              <a:rPr lang="hr-HR" dirty="0" smtClean="0">
                <a:hlinkClick r:id="rId2"/>
              </a:rPr>
              <a:t>/data_transport_</a:t>
            </a:r>
            <a:r>
              <a:rPr lang="hr-HR" dirty="0" err="1" smtClean="0">
                <a:hlinkClick r:id="rId2"/>
              </a:rPr>
              <a:t>formats</a:t>
            </a:r>
            <a:endParaRPr lang="hr-HR" dirty="0"/>
          </a:p>
        </p:txBody>
      </p:sp>
      <p:sp>
        <p:nvSpPr>
          <p:cNvPr id="3" name="Rectangle 2"/>
          <p:cNvSpPr/>
          <p:nvPr/>
        </p:nvSpPr>
        <p:spPr>
          <a:xfrm>
            <a:off x="611560" y="1052736"/>
            <a:ext cx="28662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dirty="0" smtClean="0"/>
              <a:t>http://</a:t>
            </a:r>
            <a:r>
              <a:rPr lang="hr-HR" dirty="0" smtClean="0">
                <a:hlinkClick r:id="rId3"/>
              </a:rPr>
              <a:t>www.seadatanet.org</a:t>
            </a:r>
            <a:r>
              <a:rPr lang="hr-HR" dirty="0" smtClean="0"/>
              <a:t>/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39552" y="620688"/>
            <a:ext cx="7776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r-HR" sz="2400" b="1" dirty="0" smtClean="0"/>
              <a:t>ODBC </a:t>
            </a:r>
            <a:endParaRPr lang="hr-HR" sz="24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683568" y="1268760"/>
            <a:ext cx="80648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In </a:t>
            </a:r>
            <a:r>
              <a:rPr lang="en-US" sz="2000" dirty="0" smtClean="0"/>
              <a:t>computing</a:t>
            </a:r>
            <a:r>
              <a:rPr lang="en-US" sz="2000" dirty="0" smtClean="0"/>
              <a:t>, </a:t>
            </a:r>
            <a:r>
              <a:rPr lang="en-US" sz="2000" b="1" dirty="0" smtClean="0">
                <a:hlinkClick r:id="rId2"/>
              </a:rPr>
              <a:t>Open Database Connectivity</a:t>
            </a:r>
            <a:r>
              <a:rPr lang="en-US" sz="2000" dirty="0" smtClean="0">
                <a:hlinkClick r:id="rId2"/>
              </a:rPr>
              <a:t> (</a:t>
            </a:r>
            <a:r>
              <a:rPr lang="en-US" sz="2000" b="1" dirty="0" smtClean="0">
                <a:hlinkClick r:id="rId2"/>
              </a:rPr>
              <a:t>ODBC</a:t>
            </a:r>
            <a:r>
              <a:rPr lang="en-US" sz="2000" dirty="0" smtClean="0">
                <a:hlinkClick r:id="rId2"/>
              </a:rPr>
              <a:t>) </a:t>
            </a:r>
            <a:r>
              <a:rPr lang="en-US" sz="2000" dirty="0" smtClean="0"/>
              <a:t>provides a standard software interface for accessing database management systems (DBMS)</a:t>
            </a:r>
            <a:endParaRPr lang="hr-HR" sz="2000" dirty="0"/>
          </a:p>
        </p:txBody>
      </p:sp>
      <p:sp>
        <p:nvSpPr>
          <p:cNvPr id="5" name="Rectangle 4"/>
          <p:cNvSpPr/>
          <p:nvPr/>
        </p:nvSpPr>
        <p:spPr>
          <a:xfrm>
            <a:off x="539552" y="2636912"/>
            <a:ext cx="7776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r-HR" sz="2400" b="1" dirty="0" smtClean="0"/>
              <a:t>SQL </a:t>
            </a:r>
            <a:endParaRPr lang="hr-HR" sz="2400" dirty="0" smtClean="0"/>
          </a:p>
        </p:txBody>
      </p:sp>
      <p:sp>
        <p:nvSpPr>
          <p:cNvPr id="6" name="Rectangle 5"/>
          <p:cNvSpPr/>
          <p:nvPr/>
        </p:nvSpPr>
        <p:spPr>
          <a:xfrm>
            <a:off x="683568" y="3284984"/>
            <a:ext cx="79208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000" b="1" dirty="0" smtClean="0">
                <a:hlinkClick r:id="rId3"/>
              </a:rPr>
              <a:t>Structured </a:t>
            </a:r>
            <a:r>
              <a:rPr lang="hr-HR" sz="2000" b="1" dirty="0" err="1" smtClean="0">
                <a:hlinkClick r:id="rId3"/>
              </a:rPr>
              <a:t>Query</a:t>
            </a:r>
            <a:r>
              <a:rPr lang="hr-HR" sz="2000" b="1" dirty="0" smtClean="0">
                <a:hlinkClick r:id="rId3"/>
              </a:rPr>
              <a:t> </a:t>
            </a:r>
            <a:r>
              <a:rPr lang="hr-HR" sz="2000" b="1" dirty="0" err="1" smtClean="0">
                <a:hlinkClick r:id="rId3"/>
              </a:rPr>
              <a:t>Language</a:t>
            </a:r>
            <a:r>
              <a:rPr lang="hr-HR" sz="2000" dirty="0" smtClean="0">
                <a:hlinkClick r:id="rId3"/>
              </a:rPr>
              <a:t> </a:t>
            </a:r>
            <a:r>
              <a:rPr lang="hr-HR" sz="2000" dirty="0" smtClean="0"/>
              <a:t>(SQL - IPA: (izgovara se </a:t>
            </a:r>
            <a:r>
              <a:rPr lang="hr-HR" sz="2000" dirty="0" smtClean="0"/>
              <a:t>/eskjuel</a:t>
            </a:r>
            <a:r>
              <a:rPr lang="hr-HR" sz="2000" dirty="0" smtClean="0"/>
              <a:t>/ ili </a:t>
            </a:r>
            <a:r>
              <a:rPr lang="hr-HR" sz="2000" dirty="0" smtClean="0"/>
              <a:t>/</a:t>
            </a:r>
            <a:r>
              <a:rPr lang="hr-HR" sz="2000" dirty="0" err="1" smtClean="0"/>
              <a:t>sikwəl</a:t>
            </a:r>
            <a:r>
              <a:rPr lang="hr-HR" sz="2000" dirty="0" smtClean="0"/>
              <a:t>/)) je najpopularniji računalni jezik za izradu, traženje, ažuriranje i brisanje podataka iz relacijskih baza </a:t>
            </a:r>
            <a:r>
              <a:rPr lang="hr-HR" sz="2000" dirty="0" smtClean="0"/>
              <a:t>podataka.</a:t>
            </a:r>
            <a:endParaRPr lang="hr-H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1567</TotalTime>
  <Words>455</Words>
  <Application>Microsoft Office PowerPoint</Application>
  <PresentationFormat>On-screen Show (4:3)</PresentationFormat>
  <Paragraphs>48</Paragraphs>
  <Slides>13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Obrada oceanoloških podataka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Institut Ruđer Bošković</cp:lastModifiedBy>
  <cp:revision>127</cp:revision>
  <dcterms:created xsi:type="dcterms:W3CDTF">2008-12-15T21:45:17Z</dcterms:created>
  <dcterms:modified xsi:type="dcterms:W3CDTF">2010-11-04T01:24:14Z</dcterms:modified>
</cp:coreProperties>
</file>