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7"/>
  </p:notesMasterIdLst>
  <p:sldIdLst>
    <p:sldId id="256" r:id="rId2"/>
    <p:sldId id="304" r:id="rId3"/>
    <p:sldId id="307" r:id="rId4"/>
    <p:sldId id="312" r:id="rId5"/>
    <p:sldId id="313" r:id="rId6"/>
    <p:sldId id="315" r:id="rId7"/>
    <p:sldId id="314" r:id="rId8"/>
    <p:sldId id="316" r:id="rId9"/>
    <p:sldId id="317" r:id="rId10"/>
    <p:sldId id="319" r:id="rId11"/>
    <p:sldId id="320" r:id="rId12"/>
    <p:sldId id="318" r:id="rId13"/>
    <p:sldId id="311" r:id="rId14"/>
    <p:sldId id="268" r:id="rId15"/>
    <p:sldId id="280"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344" autoAdjust="0"/>
    <p:restoredTop sz="94660"/>
  </p:normalViewPr>
  <p:slideViewPr>
    <p:cSldViewPr>
      <p:cViewPr varScale="1">
        <p:scale>
          <a:sx n="84" d="100"/>
          <a:sy n="84" d="100"/>
        </p:scale>
        <p:origin x="-750"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hr-H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199A60C-DE1E-482A-80D5-80344C947E48}" type="datetimeFigureOut">
              <a:rPr lang="hr-HR" smtClean="0"/>
              <a:pPr/>
              <a:t>18.11.2010</a:t>
            </a:fld>
            <a:endParaRPr lang="hr-HR"/>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hr-HR"/>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hr-H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hr-HR"/>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430DC89-D428-4AD8-858C-BD86B2322BC6}" type="slidenum">
              <a:rPr lang="hr-HR" smtClean="0"/>
              <a:pPr/>
              <a:t>‹#›</a:t>
            </a:fld>
            <a:endParaRPr lang="hr-HR"/>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24C2B09-3FA7-40B5-8241-11B0EED58F2A}" type="datetimeFigureOut">
              <a:rPr lang="en-US" smtClean="0"/>
              <a:pPr/>
              <a:t>11/18/2010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CBB383C-37D9-4B6E-99BE-FA3CB136ADCE}"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24C2B09-3FA7-40B5-8241-11B0EED58F2A}" type="datetimeFigureOut">
              <a:rPr lang="en-US" smtClean="0"/>
              <a:pPr/>
              <a:t>11/18/2010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CBB383C-37D9-4B6E-99BE-FA3CB136ADCE}"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24C2B09-3FA7-40B5-8241-11B0EED58F2A}" type="datetimeFigureOut">
              <a:rPr lang="en-US" smtClean="0"/>
              <a:pPr/>
              <a:t>11/18/2010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CBB383C-37D9-4B6E-99BE-FA3CB136ADCE}"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24C2B09-3FA7-40B5-8241-11B0EED58F2A}" type="datetimeFigureOut">
              <a:rPr lang="en-US" smtClean="0"/>
              <a:pPr/>
              <a:t>11/18/2010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CBB383C-37D9-4B6E-99BE-FA3CB136ADCE}"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24C2B09-3FA7-40B5-8241-11B0EED58F2A}" type="datetimeFigureOut">
              <a:rPr lang="en-US" smtClean="0"/>
              <a:pPr/>
              <a:t>11/18/2010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CBB383C-37D9-4B6E-99BE-FA3CB136ADCE}"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24C2B09-3FA7-40B5-8241-11B0EED58F2A}" type="datetimeFigureOut">
              <a:rPr lang="en-US" smtClean="0"/>
              <a:pPr/>
              <a:t>11/18/2010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CBB383C-37D9-4B6E-99BE-FA3CB136ADCE}"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24C2B09-3FA7-40B5-8241-11B0EED58F2A}" type="datetimeFigureOut">
              <a:rPr lang="en-US" smtClean="0"/>
              <a:pPr/>
              <a:t>11/18/2010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CBB383C-37D9-4B6E-99BE-FA3CB136ADCE}"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24C2B09-3FA7-40B5-8241-11B0EED58F2A}" type="datetimeFigureOut">
              <a:rPr lang="en-US" smtClean="0"/>
              <a:pPr/>
              <a:t>11/18/2010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CBB383C-37D9-4B6E-99BE-FA3CB136ADCE}"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24C2B09-3FA7-40B5-8241-11B0EED58F2A}" type="datetimeFigureOut">
              <a:rPr lang="en-US" smtClean="0"/>
              <a:pPr/>
              <a:t>11/18/2010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CBB383C-37D9-4B6E-99BE-FA3CB136ADCE}"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24C2B09-3FA7-40B5-8241-11B0EED58F2A}" type="datetimeFigureOut">
              <a:rPr lang="en-US" smtClean="0"/>
              <a:pPr/>
              <a:t>11/18/2010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CBB383C-37D9-4B6E-99BE-FA3CB136ADCE}"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24C2B09-3FA7-40B5-8241-11B0EED58F2A}" type="datetimeFigureOut">
              <a:rPr lang="en-US" smtClean="0"/>
              <a:pPr/>
              <a:t>11/18/2010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CBB383C-37D9-4B6E-99BE-FA3CB136ADCE}"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alphaModFix amt="10000"/>
            <a:lum/>
          </a:blip>
          <a:srcRect/>
          <a:stretch>
            <a:fillRect l="-1000" r="-1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24C2B09-3FA7-40B5-8241-11B0EED58F2A}" type="datetimeFigureOut">
              <a:rPr lang="en-US" smtClean="0"/>
              <a:pPr/>
              <a:t>11/18/2010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CBB383C-37D9-4B6E-99BE-FA3CB136ADCE}"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5.gif"/><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7.xml"/><Relationship Id="rId4" Type="http://schemas.openxmlformats.org/officeDocument/2006/relationships/image" Target="../media/image19.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7.xml"/><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3643314"/>
            <a:ext cx="9058284" cy="1470025"/>
          </a:xfrm>
        </p:spPr>
        <p:txBody>
          <a:bodyPr/>
          <a:lstStyle/>
          <a:p>
            <a:r>
              <a:rPr lang="hr-HR" b="1" dirty="0" smtClean="0"/>
              <a:t>Obrada oceanoloških podataka</a:t>
            </a:r>
            <a:endParaRPr lang="en-US" b="1" dirty="0"/>
          </a:p>
        </p:txBody>
      </p:sp>
      <p:sp>
        <p:nvSpPr>
          <p:cNvPr id="3" name="Subtitle 2"/>
          <p:cNvSpPr>
            <a:spLocks noGrp="1"/>
          </p:cNvSpPr>
          <p:nvPr>
            <p:ph type="subTitle" idx="1"/>
          </p:nvPr>
        </p:nvSpPr>
        <p:spPr>
          <a:xfrm>
            <a:off x="1259632" y="5105400"/>
            <a:ext cx="6400800" cy="1752600"/>
          </a:xfrm>
        </p:spPr>
        <p:txBody>
          <a:bodyPr>
            <a:normAutofit/>
          </a:bodyPr>
          <a:lstStyle/>
          <a:p>
            <a:r>
              <a:rPr lang="hr-HR" sz="2800" b="1" dirty="0" err="1" smtClean="0">
                <a:solidFill>
                  <a:srgbClr val="7030A0"/>
                </a:solidFill>
              </a:rPr>
              <a:t>Dr</a:t>
            </a:r>
            <a:r>
              <a:rPr lang="hr-HR" sz="2800" b="1" dirty="0" smtClean="0">
                <a:solidFill>
                  <a:srgbClr val="7030A0"/>
                </a:solidFill>
              </a:rPr>
              <a:t>. </a:t>
            </a:r>
            <a:r>
              <a:rPr lang="hr-HR" sz="2800" b="1" dirty="0" err="1" smtClean="0">
                <a:solidFill>
                  <a:srgbClr val="7030A0"/>
                </a:solidFill>
              </a:rPr>
              <a:t>sci</a:t>
            </a:r>
            <a:r>
              <a:rPr lang="hr-HR" sz="2800" b="1" dirty="0" smtClean="0">
                <a:solidFill>
                  <a:srgbClr val="7030A0"/>
                </a:solidFill>
              </a:rPr>
              <a:t> Robert Precali</a:t>
            </a:r>
            <a:endParaRPr lang="en-US" sz="2800" b="1" dirty="0">
              <a:solidFill>
                <a:srgbClr val="7030A0"/>
              </a:solidFill>
            </a:endParaRPr>
          </a:p>
        </p:txBody>
      </p:sp>
      <p:pic>
        <p:nvPicPr>
          <p:cNvPr id="1026" name="Picture 2"/>
          <p:cNvPicPr>
            <a:picLocks noChangeAspect="1" noChangeArrowheads="1"/>
          </p:cNvPicPr>
          <p:nvPr/>
        </p:nvPicPr>
        <p:blipFill>
          <a:blip r:embed="rId2" cstate="print"/>
          <a:srcRect b="11318"/>
          <a:stretch>
            <a:fillRect/>
          </a:stretch>
        </p:blipFill>
        <p:spPr bwMode="auto">
          <a:xfrm>
            <a:off x="0" y="0"/>
            <a:ext cx="9144000" cy="3429001"/>
          </a:xfrm>
          <a:prstGeom prst="rect">
            <a:avLst/>
          </a:prstGeom>
          <a:noFill/>
          <a:ln w="9525">
            <a:noFill/>
            <a:miter lim="800000"/>
            <a:headEnd/>
            <a:tailEnd/>
          </a:ln>
          <a:effectLst/>
        </p:spPr>
      </p:pic>
      <p:pic>
        <p:nvPicPr>
          <p:cNvPr id="4" name="Picture 2" descr="znak-boja%20copy"/>
          <p:cNvPicPr>
            <a:picLocks noChangeAspect="1" noChangeArrowheads="1"/>
          </p:cNvPicPr>
          <p:nvPr/>
        </p:nvPicPr>
        <p:blipFill>
          <a:blip r:embed="rId3" cstate="print"/>
          <a:srcRect/>
          <a:stretch>
            <a:fillRect/>
          </a:stretch>
        </p:blipFill>
        <p:spPr bwMode="auto">
          <a:xfrm>
            <a:off x="8001024" y="2714620"/>
            <a:ext cx="995391" cy="995391"/>
          </a:xfrm>
          <a:prstGeom prst="rect">
            <a:avLst/>
          </a:prstGeom>
          <a:noFill/>
          <a:ln w="9525">
            <a:noFill/>
            <a:miter lim="800000"/>
            <a:headEnd/>
            <a:tailEnd/>
          </a:ln>
        </p:spPr>
      </p:pic>
      <p:sp>
        <p:nvSpPr>
          <p:cNvPr id="1027" name="Rectangle 3"/>
          <p:cNvSpPr>
            <a:spLocks noChangeArrowheads="1"/>
          </p:cNvSpPr>
          <p:nvPr/>
        </p:nvSpPr>
        <p:spPr bwMode="auto">
          <a:xfrm>
            <a:off x="3643306" y="2857496"/>
            <a:ext cx="3670603" cy="538609"/>
          </a:xfrm>
          <a:prstGeom prst="rect">
            <a:avLst/>
          </a:prstGeom>
          <a:noFill/>
          <a:ln w="9525">
            <a:noFill/>
            <a:miter lim="800000"/>
            <a:headEnd/>
            <a:tailEnd/>
          </a:ln>
          <a:effectLst/>
        </p:spPr>
        <p:txBody>
          <a:bodyPr vert="horz" wrap="square" lIns="91440" tIns="45720" rIns="91440" bIns="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hr-HR" sz="1600" b="1" i="0" u="none" strike="noStrike" cap="none" normalizeH="0" baseline="0" dirty="0" smtClean="0">
                <a:ln>
                  <a:noFill/>
                </a:ln>
                <a:solidFill>
                  <a:schemeClr val="tx1"/>
                </a:solidFill>
                <a:effectLst/>
                <a:latin typeface="+mj-lt"/>
                <a:cs typeface="Times New Roman" pitchFamily="18" charset="0"/>
              </a:rPr>
              <a:t>SVEUČILIŠNI PREDDIPLOMSKI STUDIJ</a:t>
            </a:r>
            <a:endParaRPr kumimoji="0" lang="hr-HR" sz="1400" b="1" i="0" u="none" strike="noStrike" cap="none" normalizeH="0" baseline="0" dirty="0" smtClean="0">
              <a:ln>
                <a:noFill/>
              </a:ln>
              <a:solidFill>
                <a:schemeClr val="tx1"/>
              </a:solidFill>
              <a:effectLst/>
              <a:latin typeface="+mj-lt"/>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hr-HR" sz="1600" b="1" i="0" u="none" strike="noStrike" cap="none" normalizeH="0" baseline="0" dirty="0" smtClean="0">
                <a:ln>
                  <a:noFill/>
                </a:ln>
                <a:solidFill>
                  <a:schemeClr val="tx1"/>
                </a:solidFill>
                <a:effectLst/>
                <a:latin typeface="+mj-lt"/>
                <a:ea typeface="Times New Roman" pitchFamily="18" charset="0"/>
              </a:rPr>
              <a:t>ZNANOST O MORU</a:t>
            </a:r>
            <a:r>
              <a:rPr kumimoji="0" lang="en-US" sz="600" b="0" i="0" u="none" strike="noStrike" cap="none" normalizeH="0" baseline="0" dirty="0" smtClean="0">
                <a:ln>
                  <a:noFill/>
                </a:ln>
                <a:solidFill>
                  <a:schemeClr val="tx1"/>
                </a:solidFill>
                <a:effectLst/>
                <a:latin typeface="+mj-lt"/>
              </a:rPr>
              <a:t> </a:t>
            </a:r>
            <a:endParaRPr kumimoji="0" lang="en-US" sz="1800" b="0" i="0" u="none" strike="noStrike" cap="none" normalizeH="0" baseline="0" dirty="0" smtClean="0">
              <a:ln>
                <a:noFill/>
              </a:ln>
              <a:solidFill>
                <a:schemeClr val="tx1"/>
              </a:solidFill>
              <a:effectLst/>
              <a:latin typeface="+mj-lt"/>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stretch>
            <a:fillRect/>
          </a:stretch>
        </p:blipFill>
        <p:spPr bwMode="auto">
          <a:xfrm>
            <a:off x="1043608" y="2780928"/>
            <a:ext cx="7416243" cy="23762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fig162_01.jpg"/>
          <p:cNvPicPr>
            <a:picLocks noChangeAspect="1"/>
          </p:cNvPicPr>
          <p:nvPr/>
        </p:nvPicPr>
        <p:blipFill>
          <a:blip r:embed="rId2" cstate="print"/>
          <a:stretch>
            <a:fillRect/>
          </a:stretch>
        </p:blipFill>
        <p:spPr>
          <a:xfrm>
            <a:off x="1547664" y="57527"/>
            <a:ext cx="6264696" cy="6518181"/>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1"/>
          <p:cNvSpPr>
            <a:spLocks noChangeArrowheads="1"/>
          </p:cNvSpPr>
          <p:nvPr/>
        </p:nvSpPr>
        <p:spPr bwMode="auto">
          <a:xfrm>
            <a:off x="539552" y="260648"/>
            <a:ext cx="7884368" cy="6186309"/>
          </a:xfrm>
          <a:prstGeom prst="rect">
            <a:avLst/>
          </a:prstGeom>
          <a:noFill/>
          <a:ln w="9525">
            <a:solidFill>
              <a:schemeClr val="accent1"/>
            </a:solid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chemeClr val="tx1"/>
                </a:solidFill>
                <a:effectLst/>
                <a:latin typeface="Arial" charset="0"/>
              </a:rPr>
              <a:t>Shapiro–</a:t>
            </a:r>
            <a:r>
              <a:rPr kumimoji="0" lang="en-US" sz="1800" b="1" i="0" u="none" strike="noStrike" cap="none" normalizeH="0" baseline="0" dirty="0" err="1" smtClean="0">
                <a:ln>
                  <a:noFill/>
                </a:ln>
                <a:solidFill>
                  <a:schemeClr val="tx1"/>
                </a:solidFill>
                <a:effectLst/>
                <a:latin typeface="Arial" charset="0"/>
              </a:rPr>
              <a:t>Wilk</a:t>
            </a:r>
            <a:r>
              <a:rPr kumimoji="0" lang="en-US" sz="1800" b="1" i="0" u="none" strike="noStrike" cap="none" normalizeH="0" baseline="0" dirty="0" smtClean="0">
                <a:ln>
                  <a:noFill/>
                </a:ln>
                <a:solidFill>
                  <a:schemeClr val="tx1"/>
                </a:solidFill>
                <a:effectLst/>
                <a:latin typeface="Arial" charset="0"/>
              </a:rPr>
              <a:t> test</a:t>
            </a:r>
            <a:r>
              <a:rPr kumimoji="0" lang="en-US" sz="1800" b="0" i="0" u="none" strike="noStrike" cap="none" normalizeH="0" baseline="0" dirty="0" smtClean="0">
                <a:ln>
                  <a:noFill/>
                </a:ln>
                <a:solidFill>
                  <a:schemeClr val="tx1"/>
                </a:solidFill>
                <a:effectLst/>
                <a:latin typeface="Arial" charset="0"/>
              </a:rPr>
              <a:t> tests the null hypothesis that a sample </a:t>
            </a:r>
            <a:r>
              <a:rPr kumimoji="0" lang="en-US" sz="1800" b="0" i="1" u="none" strike="noStrike" cap="none" normalizeH="0" baseline="0" dirty="0" smtClean="0">
                <a:ln>
                  <a:noFill/>
                </a:ln>
                <a:solidFill>
                  <a:schemeClr val="tx1"/>
                </a:solidFill>
                <a:effectLst/>
                <a:latin typeface="Arial" charset="0"/>
              </a:rPr>
              <a:t>x</a:t>
            </a:r>
            <a:r>
              <a:rPr kumimoji="0" lang="en-US" sz="1800" b="0" i="0" u="none" strike="noStrike" cap="none" normalizeH="0" baseline="-30000" dirty="0" smtClean="0">
                <a:ln>
                  <a:noFill/>
                </a:ln>
                <a:solidFill>
                  <a:schemeClr val="tx1"/>
                </a:solidFill>
                <a:effectLst/>
                <a:latin typeface="Arial" charset="0"/>
              </a:rPr>
              <a:t>1</a:t>
            </a:r>
            <a:r>
              <a:rPr kumimoji="0" lang="en-US" sz="1800" b="0" i="0" u="none" strike="noStrike" cap="none" normalizeH="0" baseline="0" dirty="0" smtClean="0">
                <a:ln>
                  <a:noFill/>
                </a:ln>
                <a:solidFill>
                  <a:schemeClr val="tx1"/>
                </a:solidFill>
                <a:effectLst/>
                <a:latin typeface="Arial" charset="0"/>
              </a:rPr>
              <a:t>, ..., </a:t>
            </a:r>
            <a:r>
              <a:rPr kumimoji="0" lang="en-US" sz="1800" b="0" i="1" u="none" strike="noStrike" cap="none" normalizeH="0" baseline="0" dirty="0" err="1" smtClean="0">
                <a:ln>
                  <a:noFill/>
                </a:ln>
                <a:solidFill>
                  <a:schemeClr val="tx1"/>
                </a:solidFill>
                <a:effectLst/>
                <a:latin typeface="Arial" charset="0"/>
              </a:rPr>
              <a:t>x</a:t>
            </a:r>
            <a:r>
              <a:rPr kumimoji="0" lang="en-US" sz="1800" b="0" i="1" u="none" strike="noStrike" cap="none" normalizeH="0" baseline="-30000" dirty="0" err="1" smtClean="0">
                <a:ln>
                  <a:noFill/>
                </a:ln>
                <a:solidFill>
                  <a:schemeClr val="tx1"/>
                </a:solidFill>
                <a:effectLst/>
                <a:latin typeface="Arial" charset="0"/>
              </a:rPr>
              <a:t>n</a:t>
            </a:r>
            <a:r>
              <a:rPr kumimoji="0" lang="en-US" sz="1800" b="0" i="0" u="none" strike="noStrike" cap="none" normalizeH="0" baseline="0" dirty="0" smtClean="0">
                <a:ln>
                  <a:noFill/>
                </a:ln>
                <a:solidFill>
                  <a:schemeClr val="tx1"/>
                </a:solidFill>
                <a:effectLst/>
                <a:latin typeface="Arial" charset="0"/>
              </a:rPr>
              <a:t> came from a normally distributed population. It was published in 1965 by Samuel Shapiro and Martin </a:t>
            </a:r>
            <a:r>
              <a:rPr kumimoji="0" lang="en-US" sz="1800" b="0" i="0" u="none" strike="noStrike" cap="none" normalizeH="0" baseline="0" dirty="0" err="1" smtClean="0">
                <a:ln>
                  <a:noFill/>
                </a:ln>
                <a:solidFill>
                  <a:schemeClr val="tx1"/>
                </a:solidFill>
                <a:effectLst/>
                <a:latin typeface="Arial" charset="0"/>
              </a:rPr>
              <a:t>Wilk</a:t>
            </a:r>
            <a:r>
              <a:rPr kumimoji="0" lang="hr-HR" sz="1800" b="0" i="0" u="none" strike="noStrike" cap="none" normalizeH="0" baseline="0" dirty="0" smtClean="0">
                <a:ln>
                  <a:noFill/>
                </a:ln>
                <a:solidFill>
                  <a:schemeClr val="tx1"/>
                </a:solidFill>
                <a:effectLst/>
                <a:latin typeface="Arial" charset="0"/>
              </a:rPr>
              <a:t>.</a:t>
            </a:r>
            <a:endParaRPr kumimoji="0" lang="en-US" sz="1800" b="0" i="0" u="none" strike="noStrike" cap="none" normalizeH="0" baseline="0" dirty="0" smtClean="0">
              <a:ln>
                <a:noFill/>
              </a:ln>
              <a:solidFill>
                <a:schemeClr val="tx1"/>
              </a:solidFill>
              <a:effectLst/>
              <a:latin typeface="Arial"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charset="0"/>
              </a:rPr>
              <a:t>The test statistic is:</a:t>
            </a:r>
          </a:p>
          <a:p>
            <a:pPr marL="457200" marR="0" lvl="1"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charset="0"/>
              </a:rPr>
              <a:t>  </a:t>
            </a:r>
          </a:p>
          <a:p>
            <a:pPr marL="457200" marR="0" lvl="1" indent="0" algn="l" defTabSz="914400" rtl="0" eaLnBrk="0" fontAlgn="base" latinLnBrk="0" hangingPunct="0">
              <a:lnSpc>
                <a:spcPct val="100000"/>
              </a:lnSpc>
              <a:spcBef>
                <a:spcPct val="0"/>
              </a:spcBef>
              <a:spcAft>
                <a:spcPct val="0"/>
              </a:spcAft>
              <a:buClrTx/>
              <a:buSzTx/>
              <a:buFontTx/>
              <a:buNone/>
              <a:tabLst/>
            </a:pPr>
            <a:endParaRPr lang="en-US" dirty="0" smtClean="0">
              <a:latin typeface="Arial" charset="0"/>
            </a:endParaRPr>
          </a:p>
          <a:p>
            <a:pPr marL="457200" marR="0" lvl="1" indent="0" algn="l" defTabSz="914400" rtl="0" eaLnBrk="0" fontAlgn="base" latinLnBrk="0" hangingPunct="0">
              <a:lnSpc>
                <a:spcPct val="100000"/>
              </a:lnSpc>
              <a:spcBef>
                <a:spcPct val="0"/>
              </a:spcBef>
              <a:spcAft>
                <a:spcPct val="0"/>
              </a:spcAft>
              <a:buClrTx/>
              <a:buSzTx/>
              <a:buFontTx/>
              <a:buNone/>
              <a:tabLst/>
            </a:pPr>
            <a:endParaRPr kumimoji="0" lang="en-US" sz="3600" b="0" i="0" u="none" strike="noStrike" cap="none" normalizeH="0" baseline="0" dirty="0" smtClean="0">
              <a:ln>
                <a:noFill/>
              </a:ln>
              <a:solidFill>
                <a:schemeClr val="tx1"/>
              </a:solidFill>
              <a:effectLst/>
              <a:latin typeface="Arial"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charset="0"/>
              </a:rPr>
              <a:t>where</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1800" b="0" i="1" u="none" strike="noStrike" cap="none" normalizeH="0" baseline="0" dirty="0" smtClean="0">
                <a:ln>
                  <a:noFill/>
                </a:ln>
                <a:solidFill>
                  <a:schemeClr val="tx1"/>
                </a:solidFill>
                <a:effectLst/>
                <a:latin typeface="Arial" charset="0"/>
              </a:rPr>
              <a:t>x</a:t>
            </a:r>
            <a:r>
              <a:rPr kumimoji="0" lang="en-US" sz="1800" b="0" i="0" u="none" strike="noStrike" cap="none" normalizeH="0" baseline="-30000" dirty="0" smtClean="0">
                <a:ln>
                  <a:noFill/>
                </a:ln>
                <a:solidFill>
                  <a:schemeClr val="tx1"/>
                </a:solidFill>
                <a:effectLst/>
                <a:latin typeface="Arial" charset="0"/>
              </a:rPr>
              <a:t>(</a:t>
            </a:r>
            <a:r>
              <a:rPr kumimoji="0" lang="en-US" sz="1800" b="0" i="1" u="none" strike="noStrike" cap="none" normalizeH="0" baseline="-30000" dirty="0" err="1" smtClean="0">
                <a:ln>
                  <a:noFill/>
                </a:ln>
                <a:solidFill>
                  <a:schemeClr val="tx1"/>
                </a:solidFill>
                <a:effectLst/>
                <a:latin typeface="Arial" charset="0"/>
              </a:rPr>
              <a:t>i</a:t>
            </a:r>
            <a:r>
              <a:rPr kumimoji="0" lang="en-US" sz="1800" b="0" i="0" u="none" strike="noStrike" cap="none" normalizeH="0" baseline="-30000" dirty="0" smtClean="0">
                <a:ln>
                  <a:noFill/>
                </a:ln>
                <a:solidFill>
                  <a:schemeClr val="tx1"/>
                </a:solidFill>
                <a:effectLst/>
                <a:latin typeface="Arial" charset="0"/>
              </a:rPr>
              <a:t>)</a:t>
            </a:r>
            <a:r>
              <a:rPr kumimoji="0" lang="en-US" sz="1800" b="0" i="0" u="none" strike="noStrike" cap="none" normalizeH="0" baseline="0" dirty="0" smtClean="0">
                <a:ln>
                  <a:noFill/>
                </a:ln>
                <a:solidFill>
                  <a:schemeClr val="tx1"/>
                </a:solidFill>
                <a:effectLst/>
                <a:latin typeface="Arial" charset="0"/>
              </a:rPr>
              <a:t> (with parentheses enclosing the subscript index </a:t>
            </a:r>
            <a:r>
              <a:rPr kumimoji="0" lang="en-US" sz="1800" b="0" i="1" u="none" strike="noStrike" cap="none" normalizeH="0" baseline="0" dirty="0" err="1" smtClean="0">
                <a:ln>
                  <a:noFill/>
                </a:ln>
                <a:solidFill>
                  <a:schemeClr val="tx1"/>
                </a:solidFill>
                <a:effectLst/>
                <a:latin typeface="Arial" charset="0"/>
              </a:rPr>
              <a:t>i</a:t>
            </a:r>
            <a:r>
              <a:rPr kumimoji="0" lang="en-US" sz="1800" b="0" i="0" u="none" strike="noStrike" cap="none" normalizeH="0" baseline="0" dirty="0" smtClean="0">
                <a:ln>
                  <a:noFill/>
                </a:ln>
                <a:solidFill>
                  <a:schemeClr val="tx1"/>
                </a:solidFill>
                <a:effectLst/>
                <a:latin typeface="Arial" charset="0"/>
              </a:rPr>
              <a:t>) is the </a:t>
            </a:r>
            <a:r>
              <a:rPr kumimoji="0" lang="en-US" sz="1800" b="0" i="1" u="none" strike="noStrike" cap="none" normalizeH="0" baseline="0" dirty="0" err="1" smtClean="0">
                <a:ln>
                  <a:noFill/>
                </a:ln>
                <a:solidFill>
                  <a:schemeClr val="tx1"/>
                </a:solidFill>
                <a:effectLst/>
                <a:latin typeface="Arial" charset="0"/>
              </a:rPr>
              <a:t>i</a:t>
            </a:r>
            <a:r>
              <a:rPr kumimoji="0" lang="en-US" sz="1800" b="0" i="0" u="none" strike="noStrike" cap="none" normalizeH="0" baseline="0" dirty="0" err="1" smtClean="0">
                <a:ln>
                  <a:noFill/>
                </a:ln>
                <a:solidFill>
                  <a:schemeClr val="tx1"/>
                </a:solidFill>
                <a:effectLst/>
                <a:latin typeface="Arial" charset="0"/>
              </a:rPr>
              <a:t>th</a:t>
            </a:r>
            <a:r>
              <a:rPr kumimoji="0" lang="en-US" sz="1800" b="0" i="0" u="none" strike="noStrike" cap="none" normalizeH="0" baseline="0" dirty="0" smtClean="0">
                <a:ln>
                  <a:noFill/>
                </a:ln>
                <a:solidFill>
                  <a:schemeClr val="tx1"/>
                </a:solidFill>
                <a:effectLst/>
                <a:latin typeface="Arial" charset="0"/>
              </a:rPr>
              <a:t> order statistic, i.e., the </a:t>
            </a:r>
            <a:r>
              <a:rPr kumimoji="0" lang="en-US" sz="1800" b="0" i="1" u="none" strike="noStrike" cap="none" normalizeH="0" baseline="0" dirty="0" err="1" smtClean="0">
                <a:ln>
                  <a:noFill/>
                </a:ln>
                <a:solidFill>
                  <a:schemeClr val="tx1"/>
                </a:solidFill>
                <a:effectLst/>
                <a:latin typeface="Arial" charset="0"/>
              </a:rPr>
              <a:t>i</a:t>
            </a:r>
            <a:r>
              <a:rPr kumimoji="0" lang="en-US" sz="1800" b="0" i="0" u="none" strike="noStrike" cap="none" normalizeH="0" baseline="0" dirty="0" err="1" smtClean="0">
                <a:ln>
                  <a:noFill/>
                </a:ln>
                <a:solidFill>
                  <a:schemeClr val="tx1"/>
                </a:solidFill>
                <a:effectLst/>
                <a:latin typeface="Arial" charset="0"/>
              </a:rPr>
              <a:t>th</a:t>
            </a:r>
            <a:r>
              <a:rPr kumimoji="0" lang="en-US" sz="1800" b="0" i="0" u="none" strike="noStrike" cap="none" normalizeH="0" baseline="0" dirty="0" smtClean="0">
                <a:ln>
                  <a:noFill/>
                </a:ln>
                <a:solidFill>
                  <a:schemeClr val="tx1"/>
                </a:solidFill>
                <a:effectLst/>
                <a:latin typeface="Arial" charset="0"/>
              </a:rPr>
              <a:t>-smallest number in the sample; </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1800" b="0" i="0" u="none" strike="noStrike" cap="none" normalizeH="0" baseline="0" dirty="0" smtClean="0">
                <a:ln>
                  <a:noFill/>
                </a:ln>
                <a:solidFill>
                  <a:schemeClr val="tx1"/>
                </a:solidFill>
                <a:effectLst/>
                <a:latin typeface="Arial" charset="0"/>
              </a:rPr>
              <a:t>x = (</a:t>
            </a:r>
            <a:r>
              <a:rPr kumimoji="0" lang="en-US" sz="1800" b="0" i="1" u="none" strike="noStrike" cap="none" normalizeH="0" baseline="0" dirty="0" smtClean="0">
                <a:ln>
                  <a:noFill/>
                </a:ln>
                <a:solidFill>
                  <a:schemeClr val="tx1"/>
                </a:solidFill>
                <a:effectLst/>
                <a:latin typeface="Arial" charset="0"/>
              </a:rPr>
              <a:t>x</a:t>
            </a:r>
            <a:r>
              <a:rPr kumimoji="0" lang="en-US" sz="1800" b="0" i="0" u="none" strike="noStrike" cap="none" normalizeH="0" baseline="-30000" dirty="0" smtClean="0">
                <a:ln>
                  <a:noFill/>
                </a:ln>
                <a:solidFill>
                  <a:schemeClr val="tx1"/>
                </a:solidFill>
                <a:effectLst/>
                <a:latin typeface="Arial" charset="0"/>
              </a:rPr>
              <a:t>1</a:t>
            </a:r>
            <a:r>
              <a:rPr kumimoji="0" lang="en-US" sz="1800" b="0" i="0" u="none" strike="noStrike" cap="none" normalizeH="0" baseline="0" dirty="0" smtClean="0">
                <a:ln>
                  <a:noFill/>
                </a:ln>
                <a:solidFill>
                  <a:schemeClr val="tx1"/>
                </a:solidFill>
                <a:effectLst/>
                <a:latin typeface="Arial" charset="0"/>
              </a:rPr>
              <a:t> + ... + </a:t>
            </a:r>
            <a:r>
              <a:rPr kumimoji="0" lang="en-US" sz="1800" b="0" i="1" u="none" strike="noStrike" cap="none" normalizeH="0" baseline="0" dirty="0" err="1" smtClean="0">
                <a:ln>
                  <a:noFill/>
                </a:ln>
                <a:solidFill>
                  <a:schemeClr val="tx1"/>
                </a:solidFill>
                <a:effectLst/>
                <a:latin typeface="Arial" charset="0"/>
              </a:rPr>
              <a:t>x</a:t>
            </a:r>
            <a:r>
              <a:rPr kumimoji="0" lang="en-US" sz="1800" b="0" i="1" u="none" strike="noStrike" cap="none" normalizeH="0" baseline="-30000" dirty="0" err="1" smtClean="0">
                <a:ln>
                  <a:noFill/>
                </a:ln>
                <a:solidFill>
                  <a:schemeClr val="tx1"/>
                </a:solidFill>
                <a:effectLst/>
                <a:latin typeface="Arial" charset="0"/>
              </a:rPr>
              <a:t>n</a:t>
            </a:r>
            <a:r>
              <a:rPr kumimoji="0" lang="en-US" sz="1800" b="0" i="0" u="none" strike="noStrike" cap="none" normalizeH="0" baseline="0" dirty="0" smtClean="0">
                <a:ln>
                  <a:noFill/>
                </a:ln>
                <a:solidFill>
                  <a:schemeClr val="tx1"/>
                </a:solidFill>
                <a:effectLst/>
                <a:latin typeface="Arial" charset="0"/>
              </a:rPr>
              <a:t>) / </a:t>
            </a:r>
            <a:r>
              <a:rPr kumimoji="0" lang="en-US" sz="1800" b="0" i="1" u="none" strike="noStrike" cap="none" normalizeH="0" baseline="0" dirty="0" smtClean="0">
                <a:ln>
                  <a:noFill/>
                </a:ln>
                <a:solidFill>
                  <a:schemeClr val="tx1"/>
                </a:solidFill>
                <a:effectLst/>
                <a:latin typeface="Arial" charset="0"/>
              </a:rPr>
              <a:t>n</a:t>
            </a:r>
            <a:r>
              <a:rPr kumimoji="0" lang="en-US" sz="1800" b="0" i="0" u="none" strike="noStrike" cap="none" normalizeH="0" baseline="0" dirty="0" smtClean="0">
                <a:ln>
                  <a:noFill/>
                </a:ln>
                <a:solidFill>
                  <a:schemeClr val="tx1"/>
                </a:solidFill>
                <a:effectLst/>
                <a:latin typeface="Arial" charset="0"/>
              </a:rPr>
              <a:t> is the sample mean; </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1800" b="0" i="0" u="none" strike="noStrike" cap="none" normalizeH="0" baseline="0" dirty="0" smtClean="0">
                <a:ln>
                  <a:noFill/>
                </a:ln>
                <a:solidFill>
                  <a:schemeClr val="tx1"/>
                </a:solidFill>
                <a:effectLst/>
                <a:latin typeface="Arial" charset="0"/>
              </a:rPr>
              <a:t>the constants </a:t>
            </a:r>
            <a:r>
              <a:rPr kumimoji="0" lang="en-US" sz="1800" b="0" i="1" u="none" strike="noStrike" cap="none" normalizeH="0" baseline="0" dirty="0" err="1" smtClean="0">
                <a:ln>
                  <a:noFill/>
                </a:ln>
                <a:solidFill>
                  <a:schemeClr val="tx1"/>
                </a:solidFill>
                <a:effectLst/>
                <a:latin typeface="Arial" charset="0"/>
              </a:rPr>
              <a:t>a</a:t>
            </a:r>
            <a:r>
              <a:rPr kumimoji="0" lang="en-US" sz="1800" b="0" i="1" u="none" strike="noStrike" cap="none" normalizeH="0" baseline="-30000" dirty="0" err="1" smtClean="0">
                <a:ln>
                  <a:noFill/>
                </a:ln>
                <a:solidFill>
                  <a:schemeClr val="tx1"/>
                </a:solidFill>
                <a:effectLst/>
                <a:latin typeface="Arial" charset="0"/>
              </a:rPr>
              <a:t>i</a:t>
            </a:r>
            <a:r>
              <a:rPr kumimoji="0" lang="en-US" sz="1800" b="0" i="0" u="none" strike="noStrike" cap="none" normalizeH="0" baseline="0" dirty="0" smtClean="0">
                <a:ln>
                  <a:noFill/>
                </a:ln>
                <a:solidFill>
                  <a:schemeClr val="tx1"/>
                </a:solidFill>
                <a:effectLst/>
                <a:latin typeface="Arial" charset="0"/>
              </a:rPr>
              <a:t> are given</a:t>
            </a:r>
          </a:p>
          <a:p>
            <a:pPr marL="914400" marR="0" lvl="2"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charset="0"/>
            </a:endParaRPr>
          </a:p>
          <a:p>
            <a:pPr marL="914400" marR="0" lvl="2"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charset="0"/>
              </a:rPr>
              <a:t>  </a:t>
            </a:r>
            <a:endParaRPr kumimoji="0" lang="en-US" sz="2900" b="0" i="0" u="none" strike="noStrike" cap="none" normalizeH="0" baseline="0" dirty="0" smtClean="0">
              <a:ln>
                <a:noFill/>
              </a:ln>
              <a:solidFill>
                <a:schemeClr val="tx1"/>
              </a:solidFill>
              <a:effectLst/>
              <a:latin typeface="Arial" charset="0"/>
            </a:endParaRPr>
          </a:p>
          <a:p>
            <a:pPr marL="457200" marR="0" lvl="1"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charset="0"/>
              </a:rPr>
              <a:t>where</a:t>
            </a:r>
          </a:p>
          <a:p>
            <a:pPr marL="914400" marR="0" lvl="2"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charset="0"/>
              </a:rPr>
              <a:t>  </a:t>
            </a:r>
            <a:endParaRPr kumimoji="0" lang="en-US" sz="1300" b="0" i="0" u="none" strike="noStrike" cap="none" normalizeH="0" baseline="0" dirty="0" smtClean="0">
              <a:ln>
                <a:noFill/>
              </a:ln>
              <a:solidFill>
                <a:schemeClr val="tx1"/>
              </a:solidFill>
              <a:effectLst/>
              <a:latin typeface="Arial" charset="0"/>
            </a:endParaRPr>
          </a:p>
          <a:p>
            <a:pPr marL="457200" marR="0" lvl="1"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charset="0"/>
              </a:rPr>
              <a:t>and </a:t>
            </a:r>
            <a:r>
              <a:rPr kumimoji="0" lang="en-US" sz="1800" b="0" i="1" u="none" strike="noStrike" cap="none" normalizeH="0" baseline="0" dirty="0" smtClean="0">
                <a:ln>
                  <a:noFill/>
                </a:ln>
                <a:solidFill>
                  <a:schemeClr val="tx1"/>
                </a:solidFill>
                <a:effectLst/>
                <a:latin typeface="Arial" charset="0"/>
              </a:rPr>
              <a:t>m</a:t>
            </a:r>
            <a:r>
              <a:rPr kumimoji="0" lang="en-US" sz="1800" b="0" i="0" u="none" strike="noStrike" cap="none" normalizeH="0" baseline="-30000" dirty="0" smtClean="0">
                <a:ln>
                  <a:noFill/>
                </a:ln>
                <a:solidFill>
                  <a:schemeClr val="tx1"/>
                </a:solidFill>
                <a:effectLst/>
                <a:latin typeface="Arial" charset="0"/>
              </a:rPr>
              <a:t>1</a:t>
            </a:r>
            <a:r>
              <a:rPr kumimoji="0" lang="en-US" sz="1800" b="0" i="0" u="none" strike="noStrike" cap="none" normalizeH="0" baseline="0" dirty="0" smtClean="0">
                <a:ln>
                  <a:noFill/>
                </a:ln>
                <a:solidFill>
                  <a:schemeClr val="tx1"/>
                </a:solidFill>
                <a:effectLst/>
                <a:latin typeface="Arial" charset="0"/>
              </a:rPr>
              <a:t>, ..., </a:t>
            </a:r>
            <a:r>
              <a:rPr kumimoji="0" lang="en-US" sz="1800" b="0" i="1" u="none" strike="noStrike" cap="none" normalizeH="0" baseline="0" dirty="0" err="1" smtClean="0">
                <a:ln>
                  <a:noFill/>
                </a:ln>
                <a:solidFill>
                  <a:schemeClr val="tx1"/>
                </a:solidFill>
                <a:effectLst/>
                <a:latin typeface="Arial" charset="0"/>
              </a:rPr>
              <a:t>m</a:t>
            </a:r>
            <a:r>
              <a:rPr kumimoji="0" lang="en-US" sz="1800" b="0" i="1" u="none" strike="noStrike" cap="none" normalizeH="0" baseline="-30000" dirty="0" err="1" smtClean="0">
                <a:ln>
                  <a:noFill/>
                </a:ln>
                <a:solidFill>
                  <a:schemeClr val="tx1"/>
                </a:solidFill>
                <a:effectLst/>
                <a:latin typeface="Arial" charset="0"/>
              </a:rPr>
              <a:t>n</a:t>
            </a:r>
            <a:r>
              <a:rPr kumimoji="0" lang="en-US" sz="1800" b="0" i="0" u="none" strike="noStrike" cap="none" normalizeH="0" baseline="0" dirty="0" smtClean="0">
                <a:ln>
                  <a:noFill/>
                </a:ln>
                <a:solidFill>
                  <a:schemeClr val="tx1"/>
                </a:solidFill>
                <a:effectLst/>
                <a:latin typeface="Arial" charset="0"/>
              </a:rPr>
              <a:t> are the expected values of the order statistics of independent and identically-distributed random variables sampled from the standard normal distribution, and </a:t>
            </a:r>
            <a:r>
              <a:rPr kumimoji="0" lang="en-US" sz="1800" b="0" i="1" u="none" strike="noStrike" cap="none" normalizeH="0" baseline="0" dirty="0" smtClean="0">
                <a:ln>
                  <a:noFill/>
                </a:ln>
                <a:solidFill>
                  <a:schemeClr val="tx1"/>
                </a:solidFill>
                <a:effectLst/>
                <a:latin typeface="Arial" charset="0"/>
              </a:rPr>
              <a:t>V</a:t>
            </a:r>
            <a:r>
              <a:rPr kumimoji="0" lang="en-US" sz="1800" b="0" i="0" u="none" strike="noStrike" cap="none" normalizeH="0" baseline="0" dirty="0" smtClean="0">
                <a:ln>
                  <a:noFill/>
                </a:ln>
                <a:solidFill>
                  <a:schemeClr val="tx1"/>
                </a:solidFill>
                <a:effectLst/>
                <a:latin typeface="Arial" charset="0"/>
              </a:rPr>
              <a:t> is the covariance matrix of those order statistics.</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sr-Latn-CS" sz="1800" b="0" i="0" u="none" strike="noStrike" cap="none" normalizeH="0" baseline="0" dirty="0" smtClean="0">
              <a:ln>
                <a:noFill/>
              </a:ln>
              <a:solidFill>
                <a:schemeClr val="tx1"/>
              </a:solidFill>
              <a:effectLst/>
              <a:latin typeface="Arial" charset="0"/>
            </a:endParaRPr>
          </a:p>
        </p:txBody>
      </p:sp>
      <p:pic>
        <p:nvPicPr>
          <p:cNvPr id="32770" name="Picture 2" descr="W = {\left(\sum_{i=1}^n a_i x_{(i)}\right)^2 \over \sum_{i=1}^n (x_i-\overline{x})^2}"/>
          <p:cNvPicPr>
            <a:picLocks noChangeAspect="1" noChangeArrowheads="1"/>
          </p:cNvPicPr>
          <p:nvPr/>
        </p:nvPicPr>
        <p:blipFill>
          <a:blip r:embed="rId2" cstate="print"/>
          <a:srcRect/>
          <a:stretch>
            <a:fillRect/>
          </a:stretch>
        </p:blipFill>
        <p:spPr bwMode="auto">
          <a:xfrm>
            <a:off x="3635896" y="1556792"/>
            <a:ext cx="1571625" cy="571500"/>
          </a:xfrm>
          <a:prstGeom prst="rect">
            <a:avLst/>
          </a:prstGeom>
          <a:noFill/>
        </p:spPr>
      </p:pic>
      <p:pic>
        <p:nvPicPr>
          <p:cNvPr id="32771" name="Picture 3" descr="(a_1,\dots,a_n) = {m^\top V^{-1} \over (m^\top V^{-1}V^{-1}m)^{1/2}}"/>
          <p:cNvPicPr>
            <a:picLocks noChangeAspect="1" noChangeArrowheads="1"/>
          </p:cNvPicPr>
          <p:nvPr/>
        </p:nvPicPr>
        <p:blipFill>
          <a:blip r:embed="rId3" cstate="print"/>
          <a:srcRect/>
          <a:stretch>
            <a:fillRect/>
          </a:stretch>
        </p:blipFill>
        <p:spPr bwMode="auto">
          <a:xfrm>
            <a:off x="2051720" y="4005064"/>
            <a:ext cx="2638425" cy="466725"/>
          </a:xfrm>
          <a:prstGeom prst="rect">
            <a:avLst/>
          </a:prstGeom>
          <a:noFill/>
        </p:spPr>
      </p:pic>
      <p:pic>
        <p:nvPicPr>
          <p:cNvPr id="32772" name="Picture 4" descr="m = (m_1,\dots,m_n)^\top\,"/>
          <p:cNvPicPr>
            <a:picLocks noChangeAspect="1" noChangeArrowheads="1"/>
          </p:cNvPicPr>
          <p:nvPr/>
        </p:nvPicPr>
        <p:blipFill>
          <a:blip r:embed="rId4" cstate="print"/>
          <a:srcRect/>
          <a:stretch>
            <a:fillRect/>
          </a:stretch>
        </p:blipFill>
        <p:spPr bwMode="auto">
          <a:xfrm>
            <a:off x="2195736" y="4725144"/>
            <a:ext cx="1571625" cy="219075"/>
          </a:xfrm>
          <a:prstGeom prst="rect">
            <a:avLst/>
          </a:prstGeom>
          <a:noFill/>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683568" y="692696"/>
            <a:ext cx="7848872" cy="2585323"/>
          </a:xfrm>
          <a:prstGeom prst="rect">
            <a:avLst/>
          </a:prstGeom>
        </p:spPr>
        <p:txBody>
          <a:bodyPr wrap="square">
            <a:spAutoFit/>
          </a:bodyPr>
          <a:lstStyle/>
          <a:p>
            <a:r>
              <a:rPr lang="en-US" b="1" dirty="0" smtClean="0"/>
              <a:t>Anderson–Darling test</a:t>
            </a:r>
            <a:r>
              <a:rPr lang="en-US" dirty="0" smtClean="0"/>
              <a:t>, named after Theodore Wilbur Anderson (born 1918) and Donald A. Darling (born 1915), who invented it in 1952, is a statistical test of whether there is evidence that a given sample of data did not arise from a given probability distribution. In its basic form, the test assumes that there are no parameters to be estimated in the distribution being tested, in which case the test and its set of critical values is distribution-free. However, the test is most often used in contexts where a family of distributions is being tested, in which case the parameters of that family need to be estimated and account must be taken of this in adjusting either the test-statistic or its critical values.</a:t>
            </a:r>
            <a:endParaRPr lang="hr-HR"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55576" y="692696"/>
            <a:ext cx="8064896" cy="3785652"/>
          </a:xfrm>
          <a:prstGeom prst="rect">
            <a:avLst/>
          </a:prstGeom>
        </p:spPr>
        <p:txBody>
          <a:bodyPr wrap="square">
            <a:spAutoFit/>
          </a:bodyPr>
          <a:lstStyle/>
          <a:p>
            <a:r>
              <a:rPr lang="en-US" sz="4000" b="1" dirty="0" smtClean="0">
                <a:solidFill>
                  <a:srgbClr val="FF0000"/>
                </a:solidFill>
              </a:rPr>
              <a:t>ZA KRAJ… </a:t>
            </a:r>
          </a:p>
          <a:p>
            <a:endParaRPr lang="hr-HR" dirty="0" smtClean="0"/>
          </a:p>
          <a:p>
            <a:r>
              <a:rPr lang="hr-HR" sz="3200" b="1" i="1" dirty="0" err="1" smtClean="0"/>
              <a:t>Sapienti</a:t>
            </a:r>
            <a:r>
              <a:rPr lang="hr-HR" sz="3200" b="1" i="1" dirty="0" smtClean="0"/>
              <a:t> sat</a:t>
            </a:r>
            <a:r>
              <a:rPr lang="hr-HR" sz="3200" b="1" dirty="0" smtClean="0"/>
              <a:t>. </a:t>
            </a:r>
            <a:r>
              <a:rPr lang="hr-HR" sz="3200" dirty="0" smtClean="0"/>
              <a:t>Pametnome dosta.</a:t>
            </a:r>
            <a:br>
              <a:rPr lang="hr-HR" sz="3200" dirty="0" smtClean="0"/>
            </a:br>
            <a:r>
              <a:rPr lang="hr-HR" sz="3200" b="1" i="1" dirty="0" err="1" smtClean="0"/>
              <a:t>Dulce</a:t>
            </a:r>
            <a:r>
              <a:rPr lang="hr-HR" sz="3200" b="1" i="1" dirty="0" smtClean="0"/>
              <a:t> </a:t>
            </a:r>
            <a:r>
              <a:rPr lang="hr-HR" sz="3200" b="1" i="1" dirty="0" err="1" smtClean="0"/>
              <a:t>cum</a:t>
            </a:r>
            <a:r>
              <a:rPr lang="hr-HR" sz="3200" b="1" i="1" dirty="0" smtClean="0"/>
              <a:t> </a:t>
            </a:r>
            <a:r>
              <a:rPr lang="hr-HR" sz="3200" b="1" i="1" dirty="0" err="1" smtClean="0"/>
              <a:t>utili</a:t>
            </a:r>
            <a:r>
              <a:rPr lang="hr-HR" sz="3200" b="1" dirty="0" smtClean="0"/>
              <a:t>. </a:t>
            </a:r>
            <a:r>
              <a:rPr lang="hr-HR" sz="3200" dirty="0" smtClean="0"/>
              <a:t>Ugodno sa korisnim.</a:t>
            </a:r>
            <a:br>
              <a:rPr lang="hr-HR" sz="3200" dirty="0" smtClean="0"/>
            </a:br>
            <a:r>
              <a:rPr lang="hr-HR" sz="3200" b="1" i="1" dirty="0" err="1" smtClean="0"/>
              <a:t>Audaces</a:t>
            </a:r>
            <a:r>
              <a:rPr lang="hr-HR" sz="3200" b="1" i="1" dirty="0" smtClean="0"/>
              <a:t> </a:t>
            </a:r>
            <a:r>
              <a:rPr lang="hr-HR" sz="3200" b="1" i="1" dirty="0" err="1" smtClean="0"/>
              <a:t>fortuna</a:t>
            </a:r>
            <a:r>
              <a:rPr lang="hr-HR" sz="3200" b="1" i="1" dirty="0" smtClean="0"/>
              <a:t> </a:t>
            </a:r>
            <a:r>
              <a:rPr lang="hr-HR" sz="3200" b="1" i="1" dirty="0" err="1" smtClean="0"/>
              <a:t>iuvat</a:t>
            </a:r>
            <a:r>
              <a:rPr lang="hr-HR" sz="3200" b="1" i="1" dirty="0" smtClean="0"/>
              <a:t>. </a:t>
            </a:r>
            <a:r>
              <a:rPr lang="hr-HR" sz="3200" dirty="0" smtClean="0"/>
              <a:t>Hrabrima pomaže sreća.</a:t>
            </a:r>
            <a:endParaRPr lang="hr-HR" b="1" dirty="0" smtClean="0">
              <a:latin typeface="Calibri" pitchFamily="34" charset="0"/>
            </a:endParaRPr>
          </a:p>
          <a:p>
            <a:endParaRPr lang="hr-HR" b="1" dirty="0" smtClean="0">
              <a:latin typeface="Calibri" pitchFamily="34" charset="0"/>
            </a:endParaRPr>
          </a:p>
          <a:p>
            <a:endParaRPr lang="hr-HR" b="1" dirty="0" smtClean="0">
              <a:latin typeface="Calibri" pitchFamily="34" charset="0"/>
            </a:endParaRPr>
          </a:p>
          <a:p>
            <a:endParaRPr lang="hr-HR" b="1" dirty="0" smtClean="0">
              <a:latin typeface="Calibri" pitchFamily="34" charset="0"/>
            </a:endParaRPr>
          </a:p>
        </p:txBody>
      </p:sp>
      <p:pic>
        <p:nvPicPr>
          <p:cNvPr id="7170" name="Picture 2"/>
          <p:cNvPicPr>
            <a:picLocks noChangeAspect="1" noChangeArrowheads="1"/>
          </p:cNvPicPr>
          <p:nvPr/>
        </p:nvPicPr>
        <p:blipFill>
          <a:blip r:embed="rId2" cstate="print"/>
          <a:stretch>
            <a:fillRect/>
          </a:stretch>
        </p:blipFill>
        <p:spPr bwMode="auto">
          <a:xfrm>
            <a:off x="5004048" y="3933056"/>
            <a:ext cx="3312368" cy="2565159"/>
          </a:xfrm>
          <a:prstGeom prst="rect">
            <a:avLst/>
          </a:prstGeom>
          <a:noFill/>
          <a:ln w="9525">
            <a:noFill/>
            <a:miter lim="800000"/>
            <a:headEnd/>
            <a:tailEnd/>
          </a:ln>
        </p:spPr>
      </p:pic>
      <p:sp>
        <p:nvSpPr>
          <p:cNvPr id="5" name="Rectangle 4"/>
          <p:cNvSpPr/>
          <p:nvPr/>
        </p:nvSpPr>
        <p:spPr>
          <a:xfrm>
            <a:off x="827584" y="4077072"/>
            <a:ext cx="3262175" cy="954107"/>
          </a:xfrm>
          <a:prstGeom prst="rect">
            <a:avLst/>
          </a:prstGeom>
        </p:spPr>
        <p:txBody>
          <a:bodyPr wrap="none">
            <a:spAutoFit/>
          </a:bodyPr>
          <a:lstStyle/>
          <a:p>
            <a:r>
              <a:rPr lang="pl-PL" sz="2800" b="1" dirty="0" smtClean="0"/>
              <a:t>STURGENOV ZAKON </a:t>
            </a:r>
          </a:p>
          <a:p>
            <a:r>
              <a:rPr lang="pl-PL" sz="2800" b="1" i="1" dirty="0" smtClean="0"/>
              <a:t>90 % svega je sranje.</a:t>
            </a:r>
            <a:endParaRPr lang="hr-HR" sz="28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170"/>
                                        </p:tgtEl>
                                        <p:attrNameLst>
                                          <p:attrName>style.visibility</p:attrName>
                                        </p:attrNameLst>
                                      </p:cBhvr>
                                      <p:to>
                                        <p:strVal val="visible"/>
                                      </p:to>
                                    </p:set>
                                    <p:anim calcmode="lin" valueType="num">
                                      <p:cBhvr additive="base">
                                        <p:cTn id="7" dur="500" fill="hold"/>
                                        <p:tgtEl>
                                          <p:spTgt spid="7170"/>
                                        </p:tgtEl>
                                        <p:attrNameLst>
                                          <p:attrName>ppt_x</p:attrName>
                                        </p:attrNameLst>
                                      </p:cBhvr>
                                      <p:tavLst>
                                        <p:tav tm="0">
                                          <p:val>
                                            <p:strVal val="#ppt_x"/>
                                          </p:val>
                                        </p:tav>
                                        <p:tav tm="100000">
                                          <p:val>
                                            <p:strVal val="#ppt_x"/>
                                          </p:val>
                                        </p:tav>
                                      </p:tavLst>
                                    </p:anim>
                                    <p:anim calcmode="lin" valueType="num">
                                      <p:cBhvr additive="base">
                                        <p:cTn id="8" dur="500" fill="hold"/>
                                        <p:tgtEl>
                                          <p:spTgt spid="717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67544" y="260648"/>
            <a:ext cx="7672366" cy="584775"/>
          </a:xfrm>
          <a:prstGeom prst="rect">
            <a:avLst/>
          </a:prstGeom>
          <a:noFill/>
        </p:spPr>
        <p:txBody>
          <a:bodyPr wrap="square" rtlCol="0">
            <a:spAutoFit/>
          </a:bodyPr>
          <a:lstStyle/>
          <a:p>
            <a:r>
              <a:rPr lang="hr-HR" sz="3200" b="1" dirty="0" smtClean="0"/>
              <a:t>Osnovne informacije o podacima</a:t>
            </a:r>
            <a:endParaRPr lang="en-US" sz="3200" b="1" dirty="0"/>
          </a:p>
        </p:txBody>
      </p:sp>
      <p:sp>
        <p:nvSpPr>
          <p:cNvPr id="3" name="Rectangle 2"/>
          <p:cNvSpPr/>
          <p:nvPr/>
        </p:nvSpPr>
        <p:spPr>
          <a:xfrm>
            <a:off x="539552" y="1124744"/>
            <a:ext cx="7776864" cy="1569660"/>
          </a:xfrm>
          <a:prstGeom prst="rect">
            <a:avLst/>
          </a:prstGeom>
        </p:spPr>
        <p:txBody>
          <a:bodyPr wrap="square">
            <a:spAutoFit/>
          </a:bodyPr>
          <a:lstStyle/>
          <a:p>
            <a:pPr algn="just"/>
            <a:r>
              <a:rPr lang="hr-HR" sz="2400" b="1" dirty="0" smtClean="0"/>
              <a:t>Obradu podataka </a:t>
            </a:r>
            <a:r>
              <a:rPr lang="hr-HR" sz="2400" dirty="0" smtClean="0"/>
              <a:t>započinjemo sređivanjem podataka za statističku obradu i prezentaciju.</a:t>
            </a:r>
          </a:p>
          <a:p>
            <a:pPr algn="just"/>
            <a:r>
              <a:rPr lang="hr-HR" sz="2400" dirty="0" smtClean="0"/>
              <a:t>Svaki podatak mora biti provjeren i obilježen.</a:t>
            </a:r>
          </a:p>
          <a:p>
            <a:pPr algn="just"/>
            <a:endParaRPr lang="hr-HR" sz="2400" dirty="0" smtClean="0"/>
          </a:p>
        </p:txBody>
      </p:sp>
      <p:pic>
        <p:nvPicPr>
          <p:cNvPr id="4098" name="Picture 2"/>
          <p:cNvPicPr>
            <a:picLocks noChangeAspect="1" noChangeArrowheads="1"/>
          </p:cNvPicPr>
          <p:nvPr/>
        </p:nvPicPr>
        <p:blipFill>
          <a:blip r:embed="rId2" cstate="print"/>
          <a:srcRect/>
          <a:stretch>
            <a:fillRect/>
          </a:stretch>
        </p:blipFill>
        <p:spPr bwMode="auto">
          <a:xfrm>
            <a:off x="5652120" y="3429000"/>
            <a:ext cx="2635002" cy="305234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nvGraphicFramePr>
        <p:xfrm>
          <a:off x="1115616" y="1700804"/>
          <a:ext cx="7056784" cy="4320485"/>
        </p:xfrm>
        <a:graphic>
          <a:graphicData uri="http://schemas.openxmlformats.org/drawingml/2006/table">
            <a:tbl>
              <a:tblPr firstRow="1" bandRow="1">
                <a:tableStyleId>{5C22544A-7EE6-4342-B048-85BDC9FD1C3A}</a:tableStyleId>
              </a:tblPr>
              <a:tblGrid>
                <a:gridCol w="1277750"/>
                <a:gridCol w="5779034"/>
              </a:tblGrid>
              <a:tr h="444219">
                <a:tc>
                  <a:txBody>
                    <a:bodyPr/>
                    <a:lstStyle/>
                    <a:p>
                      <a:pPr algn="ctr"/>
                      <a:r>
                        <a:rPr lang="hr-HR" dirty="0" smtClean="0"/>
                        <a:t>Kod</a:t>
                      </a:r>
                      <a:endParaRPr lang="hr-HR" dirty="0"/>
                    </a:p>
                  </a:txBody>
                  <a:tcPr/>
                </a:tc>
                <a:tc>
                  <a:txBody>
                    <a:bodyPr/>
                    <a:lstStyle/>
                    <a:p>
                      <a:r>
                        <a:rPr lang="hr-HR" dirty="0" smtClean="0"/>
                        <a:t>Značenje</a:t>
                      </a:r>
                      <a:endParaRPr lang="hr-HR" dirty="0"/>
                    </a:p>
                  </a:txBody>
                  <a:tcPr/>
                </a:tc>
              </a:tr>
              <a:tr h="444219">
                <a:tc>
                  <a:txBody>
                    <a:bodyPr/>
                    <a:lstStyle/>
                    <a:p>
                      <a:pPr algn="ctr"/>
                      <a:r>
                        <a:rPr lang="hr-HR" dirty="0" smtClean="0"/>
                        <a:t>0</a:t>
                      </a:r>
                      <a:endParaRPr lang="hr-HR" dirty="0"/>
                    </a:p>
                  </a:txBody>
                  <a:tcPr/>
                </a:tc>
                <a:tc>
                  <a:txBody>
                    <a:bodyPr/>
                    <a:lstStyle/>
                    <a:p>
                      <a:r>
                        <a:rPr lang="hr-HR" dirty="0" smtClean="0"/>
                        <a:t>Podatak nije provjeren</a:t>
                      </a:r>
                      <a:endParaRPr lang="hr-HR" dirty="0"/>
                    </a:p>
                  </a:txBody>
                  <a:tcPr/>
                </a:tc>
              </a:tr>
              <a:tr h="444219">
                <a:tc>
                  <a:txBody>
                    <a:bodyPr/>
                    <a:lstStyle/>
                    <a:p>
                      <a:pPr algn="ctr"/>
                      <a:r>
                        <a:rPr lang="hr-HR" dirty="0" smtClean="0"/>
                        <a:t>1</a:t>
                      </a:r>
                      <a:endParaRPr lang="hr-HR" dirty="0"/>
                    </a:p>
                  </a:txBody>
                  <a:tcPr/>
                </a:tc>
                <a:tc>
                  <a:txBody>
                    <a:bodyPr/>
                    <a:lstStyle/>
                    <a:p>
                      <a:r>
                        <a:rPr lang="hr-HR" dirty="0" smtClean="0"/>
                        <a:t>Provjeren</a:t>
                      </a:r>
                      <a:r>
                        <a:rPr lang="hr-HR" baseline="0" dirty="0" smtClean="0"/>
                        <a:t> podatak</a:t>
                      </a:r>
                      <a:endParaRPr lang="hr-HR" dirty="0"/>
                    </a:p>
                  </a:txBody>
                  <a:tcPr/>
                </a:tc>
              </a:tr>
              <a:tr h="444219">
                <a:tc>
                  <a:txBody>
                    <a:bodyPr/>
                    <a:lstStyle/>
                    <a:p>
                      <a:pPr algn="ctr"/>
                      <a:r>
                        <a:rPr lang="hr-HR" dirty="0" smtClean="0"/>
                        <a:t>2</a:t>
                      </a:r>
                      <a:endParaRPr lang="hr-HR" dirty="0"/>
                    </a:p>
                  </a:txBody>
                  <a:tcPr/>
                </a:tc>
                <a:tc>
                  <a:txBody>
                    <a:bodyPr/>
                    <a:lstStyle/>
                    <a:p>
                      <a:r>
                        <a:rPr lang="hr-HR" dirty="0" smtClean="0"/>
                        <a:t>Vrijednost se ne slaže sa statistikom </a:t>
                      </a:r>
                      <a:endParaRPr lang="hr-HR" dirty="0"/>
                    </a:p>
                  </a:txBody>
                  <a:tcPr/>
                </a:tc>
              </a:tr>
              <a:tr h="444219">
                <a:tc>
                  <a:txBody>
                    <a:bodyPr/>
                    <a:lstStyle/>
                    <a:p>
                      <a:pPr algn="ctr"/>
                      <a:r>
                        <a:rPr lang="hr-HR" dirty="0" smtClean="0"/>
                        <a:t>3</a:t>
                      </a:r>
                      <a:endParaRPr lang="hr-HR" dirty="0"/>
                    </a:p>
                  </a:txBody>
                  <a:tcPr/>
                </a:tc>
                <a:tc>
                  <a:txBody>
                    <a:bodyPr/>
                    <a:lstStyle/>
                    <a:p>
                      <a:r>
                        <a:rPr lang="hr-HR" dirty="0" smtClean="0"/>
                        <a:t>Sumnjiva vrijednost (</a:t>
                      </a:r>
                      <a:r>
                        <a:rPr lang="hr-HR" dirty="0" err="1" smtClean="0"/>
                        <a:t>spike</a:t>
                      </a:r>
                      <a:r>
                        <a:rPr lang="hr-HR" dirty="0" smtClean="0"/>
                        <a:t>, …..)</a:t>
                      </a:r>
                      <a:endParaRPr lang="hr-HR" dirty="0"/>
                    </a:p>
                  </a:txBody>
                  <a:tcPr/>
                </a:tc>
              </a:tr>
              <a:tr h="766733">
                <a:tc>
                  <a:txBody>
                    <a:bodyPr/>
                    <a:lstStyle/>
                    <a:p>
                      <a:pPr algn="ctr"/>
                      <a:r>
                        <a:rPr lang="hr-HR" dirty="0" smtClean="0"/>
                        <a:t>4</a:t>
                      </a:r>
                      <a:endParaRPr lang="hr-HR" dirty="0"/>
                    </a:p>
                  </a:txBody>
                  <a:tcPr/>
                </a:tc>
                <a:tc>
                  <a:txBody>
                    <a:bodyPr/>
                    <a:lstStyle/>
                    <a:p>
                      <a:r>
                        <a:rPr lang="hr-HR" dirty="0" smtClean="0"/>
                        <a:t>Nepouzdana vrijednost (izvan skale,  vertikalna nestabilnost,…..)</a:t>
                      </a:r>
                      <a:endParaRPr lang="hr-HR" dirty="0"/>
                    </a:p>
                  </a:txBody>
                  <a:tcPr/>
                </a:tc>
              </a:tr>
              <a:tr h="444219">
                <a:tc>
                  <a:txBody>
                    <a:bodyPr/>
                    <a:lstStyle/>
                    <a:p>
                      <a:pPr algn="ctr"/>
                      <a:r>
                        <a:rPr lang="hr-HR" dirty="0" smtClean="0"/>
                        <a:t>5</a:t>
                      </a:r>
                      <a:endParaRPr lang="hr-HR" dirty="0"/>
                    </a:p>
                  </a:txBody>
                  <a:tcPr/>
                </a:tc>
                <a:tc>
                  <a:txBody>
                    <a:bodyPr/>
                    <a:lstStyle/>
                    <a:p>
                      <a:r>
                        <a:rPr lang="hr-HR" dirty="0" smtClean="0"/>
                        <a:t>Vrijednost</a:t>
                      </a:r>
                      <a:r>
                        <a:rPr lang="hr-HR" baseline="0" dirty="0" smtClean="0"/>
                        <a:t> je promijenjena tijekom provjere</a:t>
                      </a:r>
                      <a:endParaRPr lang="hr-HR" dirty="0"/>
                    </a:p>
                  </a:txBody>
                  <a:tcPr/>
                </a:tc>
              </a:tr>
              <a:tr h="444219">
                <a:tc>
                  <a:txBody>
                    <a:bodyPr/>
                    <a:lstStyle/>
                    <a:p>
                      <a:pPr algn="ctr"/>
                      <a:r>
                        <a:rPr lang="hr-HR" dirty="0" smtClean="0"/>
                        <a:t>6-8</a:t>
                      </a:r>
                    </a:p>
                  </a:txBody>
                  <a:tcPr/>
                </a:tc>
                <a:tc>
                  <a:txBody>
                    <a:bodyPr/>
                    <a:lstStyle/>
                    <a:p>
                      <a:r>
                        <a:rPr lang="hr-HR" dirty="0" smtClean="0"/>
                        <a:t>Nisu u upotrebi</a:t>
                      </a:r>
                      <a:endParaRPr lang="hr-HR" dirty="0"/>
                    </a:p>
                  </a:txBody>
                  <a:tcPr/>
                </a:tc>
              </a:tr>
              <a:tr h="444219">
                <a:tc>
                  <a:txBody>
                    <a:bodyPr/>
                    <a:lstStyle/>
                    <a:p>
                      <a:pPr algn="ctr"/>
                      <a:r>
                        <a:rPr lang="hr-HR" dirty="0" smtClean="0"/>
                        <a:t>9</a:t>
                      </a:r>
                    </a:p>
                  </a:txBody>
                  <a:tcPr/>
                </a:tc>
                <a:tc>
                  <a:txBody>
                    <a:bodyPr/>
                    <a:lstStyle/>
                    <a:p>
                      <a:r>
                        <a:rPr lang="hr-HR" dirty="0" smtClean="0"/>
                        <a:t>Nema vrijednosti</a:t>
                      </a:r>
                      <a:endParaRPr lang="hr-HR" dirty="0"/>
                    </a:p>
                  </a:txBody>
                  <a:tcPr/>
                </a:tc>
              </a:tr>
            </a:tbl>
          </a:graphicData>
        </a:graphic>
      </p:graphicFrame>
      <p:sp>
        <p:nvSpPr>
          <p:cNvPr id="5" name="TextBox 4"/>
          <p:cNvSpPr txBox="1"/>
          <p:nvPr/>
        </p:nvSpPr>
        <p:spPr>
          <a:xfrm>
            <a:off x="467544" y="476672"/>
            <a:ext cx="7672366" cy="584775"/>
          </a:xfrm>
          <a:prstGeom prst="rect">
            <a:avLst/>
          </a:prstGeom>
          <a:noFill/>
        </p:spPr>
        <p:txBody>
          <a:bodyPr wrap="square" rtlCol="0">
            <a:spAutoFit/>
          </a:bodyPr>
          <a:lstStyle/>
          <a:p>
            <a:r>
              <a:rPr lang="hr-HR" sz="3200" b="1" dirty="0" smtClean="0"/>
              <a:t>Obilježavanje podataka – kvaliteta - </a:t>
            </a:r>
            <a:r>
              <a:rPr lang="hr-HR" sz="3200" b="1" dirty="0" err="1" smtClean="0"/>
              <a:t>flags</a:t>
            </a:r>
            <a:endParaRPr lang="en-US" sz="3200" b="1" dirty="0"/>
          </a:p>
        </p:txBody>
      </p:sp>
      <p:sp>
        <p:nvSpPr>
          <p:cNvPr id="6" name="Rectangle 5"/>
          <p:cNvSpPr/>
          <p:nvPr/>
        </p:nvSpPr>
        <p:spPr>
          <a:xfrm>
            <a:off x="611560" y="1196752"/>
            <a:ext cx="7920880" cy="400110"/>
          </a:xfrm>
          <a:prstGeom prst="rect">
            <a:avLst/>
          </a:prstGeom>
        </p:spPr>
        <p:txBody>
          <a:bodyPr wrap="square">
            <a:spAutoFit/>
          </a:bodyPr>
          <a:lstStyle/>
          <a:p>
            <a:r>
              <a:rPr lang="hr-HR" sz="2000" dirty="0" smtClean="0"/>
              <a:t>Kodovi prema MEDATLAS</a:t>
            </a:r>
            <a:r>
              <a:rPr lang="vi-VN" sz="2000" dirty="0" smtClean="0"/>
              <a:t>.</a:t>
            </a:r>
            <a:endParaRPr lang="hr-HR" sz="20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2010-11-18_000511.png"/>
          <p:cNvPicPr>
            <a:picLocks noChangeAspect="1"/>
          </p:cNvPicPr>
          <p:nvPr/>
        </p:nvPicPr>
        <p:blipFill>
          <a:blip r:embed="rId2" cstate="print"/>
          <a:stretch>
            <a:fillRect/>
          </a:stretch>
        </p:blipFill>
        <p:spPr>
          <a:xfrm>
            <a:off x="1331640" y="341127"/>
            <a:ext cx="6480720" cy="6175745"/>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nvGraphicFramePr>
        <p:xfrm>
          <a:off x="179512" y="249954"/>
          <a:ext cx="8784976" cy="6347400"/>
        </p:xfrm>
        <a:graphic>
          <a:graphicData uri="http://schemas.openxmlformats.org/drawingml/2006/table">
            <a:tbl>
              <a:tblPr firstRow="1" bandRow="1">
                <a:tableStyleId>{5C22544A-7EE6-4342-B048-85BDC9FD1C3A}</a:tableStyleId>
              </a:tblPr>
              <a:tblGrid>
                <a:gridCol w="1582879"/>
                <a:gridCol w="4897841"/>
                <a:gridCol w="2304256"/>
              </a:tblGrid>
              <a:tr h="545460">
                <a:tc>
                  <a:txBody>
                    <a:bodyPr/>
                    <a:lstStyle/>
                    <a:p>
                      <a:pPr algn="ctr"/>
                      <a:r>
                        <a:rPr lang="hr-HR" dirty="0" smtClean="0"/>
                        <a:t>Mjera</a:t>
                      </a:r>
                      <a:endParaRPr lang="hr-HR" dirty="0"/>
                    </a:p>
                  </a:txBody>
                  <a:tcPr/>
                </a:tc>
                <a:tc>
                  <a:txBody>
                    <a:bodyPr/>
                    <a:lstStyle/>
                    <a:p>
                      <a:r>
                        <a:rPr lang="hr-HR" dirty="0" smtClean="0"/>
                        <a:t>Opis</a:t>
                      </a:r>
                      <a:endParaRPr lang="hr-HR" dirty="0"/>
                    </a:p>
                  </a:txBody>
                  <a:tcPr/>
                </a:tc>
                <a:tc>
                  <a:txBody>
                    <a:bodyPr/>
                    <a:lstStyle/>
                    <a:p>
                      <a:endParaRPr lang="hr-HR" dirty="0"/>
                    </a:p>
                  </a:txBody>
                  <a:tcPr/>
                </a:tc>
              </a:tr>
              <a:tr h="545460">
                <a:tc>
                  <a:txBody>
                    <a:bodyPr/>
                    <a:lstStyle/>
                    <a:p>
                      <a:pPr algn="ctr"/>
                      <a:r>
                        <a:rPr lang="hr-HR" dirty="0" smtClean="0"/>
                        <a:t>N</a:t>
                      </a:r>
                      <a:endParaRPr lang="hr-HR" dirty="0"/>
                    </a:p>
                  </a:txBody>
                  <a:tcPr/>
                </a:tc>
                <a:tc>
                  <a:txBody>
                    <a:bodyPr/>
                    <a:lstStyle/>
                    <a:p>
                      <a:r>
                        <a:rPr lang="hr-HR" dirty="0" smtClean="0"/>
                        <a:t>Broj podataka</a:t>
                      </a:r>
                      <a:endParaRPr lang="hr-HR" dirty="0"/>
                    </a:p>
                  </a:txBody>
                  <a:tcPr/>
                </a:tc>
                <a:tc>
                  <a:txBody>
                    <a:bodyPr/>
                    <a:lstStyle/>
                    <a:p>
                      <a:endParaRPr lang="hr-HR" dirty="0"/>
                    </a:p>
                  </a:txBody>
                  <a:tcPr/>
                </a:tc>
              </a:tr>
              <a:tr h="545460">
                <a:tc>
                  <a:txBody>
                    <a:bodyPr/>
                    <a:lstStyle/>
                    <a:p>
                      <a:pPr algn="ctr"/>
                      <a:r>
                        <a:rPr lang="hr-HR" dirty="0" smtClean="0"/>
                        <a:t>Min</a:t>
                      </a:r>
                      <a:endParaRPr lang="hr-HR" dirty="0"/>
                    </a:p>
                  </a:txBody>
                  <a:tcPr/>
                </a:tc>
                <a:tc>
                  <a:txBody>
                    <a:bodyPr/>
                    <a:lstStyle/>
                    <a:p>
                      <a:r>
                        <a:rPr lang="hr-HR" dirty="0" smtClean="0"/>
                        <a:t>Najmanja vrijednost</a:t>
                      </a:r>
                      <a:endParaRPr lang="hr-HR" dirty="0"/>
                    </a:p>
                  </a:txBody>
                  <a:tcPr/>
                </a:tc>
                <a:tc>
                  <a:txBody>
                    <a:bodyPr/>
                    <a:lstStyle/>
                    <a:p>
                      <a:endParaRPr lang="hr-HR" dirty="0"/>
                    </a:p>
                  </a:txBody>
                  <a:tcPr/>
                </a:tc>
              </a:tr>
              <a:tr h="545460">
                <a:tc>
                  <a:txBody>
                    <a:bodyPr/>
                    <a:lstStyle/>
                    <a:p>
                      <a:pPr algn="ctr"/>
                      <a:r>
                        <a:rPr lang="hr-HR" dirty="0" err="1" smtClean="0"/>
                        <a:t>Max</a:t>
                      </a:r>
                      <a:endParaRPr lang="hr-HR" dirty="0"/>
                    </a:p>
                  </a:txBody>
                  <a:tcPr/>
                </a:tc>
                <a:tc>
                  <a:txBody>
                    <a:bodyPr/>
                    <a:lstStyle/>
                    <a:p>
                      <a:r>
                        <a:rPr lang="hr-HR" dirty="0" smtClean="0"/>
                        <a:t>Najveća vrijednost</a:t>
                      </a:r>
                      <a:endParaRPr lang="hr-HR" dirty="0"/>
                    </a:p>
                  </a:txBody>
                  <a:tcPr/>
                </a:tc>
                <a:tc>
                  <a:txBody>
                    <a:bodyPr/>
                    <a:lstStyle/>
                    <a:p>
                      <a:endParaRPr lang="hr-HR" dirty="0"/>
                    </a:p>
                  </a:txBody>
                  <a:tcPr/>
                </a:tc>
              </a:tr>
              <a:tr h="968735">
                <a:tc>
                  <a:txBody>
                    <a:bodyPr/>
                    <a:lstStyle/>
                    <a:p>
                      <a:pPr algn="ctr"/>
                      <a:r>
                        <a:rPr lang="hr-HR" dirty="0" err="1" smtClean="0"/>
                        <a:t>Arimetička</a:t>
                      </a:r>
                      <a:r>
                        <a:rPr lang="hr-HR" dirty="0" smtClean="0"/>
                        <a:t> sredina</a:t>
                      </a:r>
                      <a:endParaRPr lang="hr-HR" dirty="0"/>
                    </a:p>
                  </a:txBody>
                  <a:tcPr/>
                </a:tc>
                <a:tc>
                  <a:txBody>
                    <a:bodyPr/>
                    <a:lstStyle/>
                    <a:p>
                      <a:r>
                        <a:rPr lang="hr-HR" dirty="0" smtClean="0"/>
                        <a:t>Pojam iz statistike, koji se računa za neki skup brojeva kao kvocijent zbroja članova i broja članova skupa.</a:t>
                      </a:r>
                      <a:endParaRPr lang="hr-HR" dirty="0"/>
                    </a:p>
                  </a:txBody>
                  <a:tcPr/>
                </a:tc>
                <a:tc>
                  <a:txBody>
                    <a:bodyPr/>
                    <a:lstStyle/>
                    <a:p>
                      <a:endParaRPr lang="hr-HR" dirty="0"/>
                    </a:p>
                  </a:txBody>
                  <a:tcPr/>
                </a:tc>
              </a:tr>
              <a:tr h="968735">
                <a:tc>
                  <a:txBody>
                    <a:bodyPr/>
                    <a:lstStyle/>
                    <a:p>
                      <a:pPr algn="ctr"/>
                      <a:r>
                        <a:rPr lang="hr-HR" dirty="0" err="1" smtClean="0"/>
                        <a:t>Mediana</a:t>
                      </a:r>
                      <a:endParaRPr lang="hr-HR" dirty="0"/>
                    </a:p>
                  </a:txBody>
                  <a:tcPr/>
                </a:tc>
                <a:tc>
                  <a:txBody>
                    <a:bodyPr/>
                    <a:lstStyle/>
                    <a:p>
                      <a:pPr marL="0" algn="l" defTabSz="914400" rtl="0" eaLnBrk="1" latinLnBrk="0" hangingPunct="1"/>
                      <a:r>
                        <a:rPr lang="hr-HR" dirty="0" smtClean="0"/>
                        <a:t>Statistički pojam koji određuje sredinu distribucije.</a:t>
                      </a:r>
                      <a:r>
                        <a:rPr lang="hr-HR" baseline="0" dirty="0" smtClean="0"/>
                        <a:t> Pola vrijednosti skupa (</a:t>
                      </a:r>
                      <a:r>
                        <a:rPr lang="hr-HR" baseline="0" dirty="0" err="1" smtClean="0"/>
                        <a:t>distrib</a:t>
                      </a:r>
                      <a:r>
                        <a:rPr lang="hr-HR" baseline="0" dirty="0" smtClean="0"/>
                        <a:t>.) nalazi se iznad </a:t>
                      </a:r>
                      <a:r>
                        <a:rPr lang="hr-HR" baseline="0" dirty="0" err="1" smtClean="0"/>
                        <a:t>mediane</a:t>
                      </a:r>
                      <a:r>
                        <a:rPr lang="hr-HR" baseline="0" dirty="0" smtClean="0"/>
                        <a:t> a pola ispod.</a:t>
                      </a:r>
                      <a:endParaRPr lang="vi-VN" sz="1800" kern="1200" baseline="0" dirty="0" smtClean="0">
                        <a:solidFill>
                          <a:schemeClr val="dk1"/>
                        </a:solidFill>
                        <a:latin typeface="+mn-lt"/>
                        <a:ea typeface="+mn-ea"/>
                        <a:cs typeface="+mn-cs"/>
                      </a:endParaRPr>
                    </a:p>
                  </a:txBody>
                  <a:tcPr/>
                </a:tc>
                <a:tc>
                  <a:txBody>
                    <a:bodyPr/>
                    <a:lstStyle/>
                    <a:p>
                      <a:endParaRPr lang="hr-HR" dirty="0"/>
                    </a:p>
                  </a:txBody>
                  <a:tcPr/>
                </a:tc>
              </a:tr>
              <a:tr h="1259355">
                <a:tc>
                  <a:txBody>
                    <a:bodyPr/>
                    <a:lstStyle/>
                    <a:p>
                      <a:pPr algn="ctr"/>
                      <a:r>
                        <a:rPr lang="hr-HR" dirty="0" smtClean="0"/>
                        <a:t>Geometrijska sredina</a:t>
                      </a:r>
                      <a:endParaRPr lang="hr-HR" dirty="0"/>
                    </a:p>
                  </a:txBody>
                  <a:tcPr/>
                </a:tc>
                <a:tc>
                  <a:txBody>
                    <a:bodyPr/>
                    <a:lstStyle/>
                    <a:p>
                      <a:r>
                        <a:rPr lang="hr-HR" dirty="0" smtClean="0"/>
                        <a:t>Statistički pojam koji za neki skup označava n-ti korijen proizvoda svih članova skupa. Geom. sredina se upotrebljava u analizama vremenskih serija.</a:t>
                      </a:r>
                      <a:endParaRPr lang="hr-HR" dirty="0"/>
                    </a:p>
                  </a:txBody>
                  <a:tcPr/>
                </a:tc>
                <a:tc>
                  <a:txBody>
                    <a:bodyPr/>
                    <a:lstStyle/>
                    <a:p>
                      <a:endParaRPr lang="hr-HR" dirty="0"/>
                    </a:p>
                  </a:txBody>
                  <a:tcPr/>
                </a:tc>
              </a:tr>
              <a:tr h="968735">
                <a:tc>
                  <a:txBody>
                    <a:bodyPr/>
                    <a:lstStyle/>
                    <a:p>
                      <a:pPr algn="ctr"/>
                      <a:r>
                        <a:rPr lang="hr-HR" dirty="0" smtClean="0"/>
                        <a:t>Harmonijska sredina</a:t>
                      </a:r>
                    </a:p>
                  </a:txBody>
                  <a:tcPr/>
                </a:tc>
                <a:tc>
                  <a:txBody>
                    <a:bodyPr/>
                    <a:lstStyle/>
                    <a:p>
                      <a:r>
                        <a:rPr lang="hr-HR" dirty="0" smtClean="0"/>
                        <a:t>Statistički pojam koji za neki skup označava recipročnu vrijednost aritmetičke sredine recipročnih</a:t>
                      </a:r>
                      <a:r>
                        <a:rPr lang="hr-HR" baseline="0" dirty="0" smtClean="0"/>
                        <a:t> vrijednosti.</a:t>
                      </a:r>
                      <a:endParaRPr lang="hr-HR" dirty="0"/>
                    </a:p>
                  </a:txBody>
                  <a:tcPr/>
                </a:tc>
                <a:tc>
                  <a:txBody>
                    <a:bodyPr/>
                    <a:lstStyle/>
                    <a:p>
                      <a:endParaRPr lang="hr-HR" dirty="0"/>
                    </a:p>
                  </a:txBody>
                  <a:tcPr/>
                </a:tc>
              </a:tr>
            </a:tbl>
          </a:graphicData>
        </a:graphic>
      </p:graphicFrame>
      <p:pic>
        <p:nvPicPr>
          <p:cNvPr id="1026" name="Picture 2"/>
          <p:cNvPicPr>
            <a:picLocks noChangeAspect="1" noChangeArrowheads="1"/>
          </p:cNvPicPr>
          <p:nvPr/>
        </p:nvPicPr>
        <p:blipFill>
          <a:blip r:embed="rId2" cstate="print"/>
          <a:srcRect/>
          <a:stretch>
            <a:fillRect/>
          </a:stretch>
        </p:blipFill>
        <p:spPr bwMode="auto">
          <a:xfrm>
            <a:off x="7092280" y="2636912"/>
            <a:ext cx="1524000" cy="542925"/>
          </a:xfrm>
          <a:prstGeom prst="rect">
            <a:avLst/>
          </a:prstGeom>
          <a:noFill/>
          <a:ln w="9525">
            <a:noFill/>
            <a:miter lim="800000"/>
            <a:headEnd/>
            <a:tailEnd/>
          </a:ln>
        </p:spPr>
      </p:pic>
      <p:pic>
        <p:nvPicPr>
          <p:cNvPr id="1028" name="Picture 4"/>
          <p:cNvPicPr>
            <a:picLocks noChangeAspect="1" noChangeArrowheads="1"/>
          </p:cNvPicPr>
          <p:nvPr/>
        </p:nvPicPr>
        <p:blipFill>
          <a:blip r:embed="rId3" cstate="print"/>
          <a:srcRect/>
          <a:stretch>
            <a:fillRect/>
          </a:stretch>
        </p:blipFill>
        <p:spPr bwMode="auto">
          <a:xfrm>
            <a:off x="6804248" y="4653136"/>
            <a:ext cx="2028319" cy="648072"/>
          </a:xfrm>
          <a:prstGeom prst="rect">
            <a:avLst/>
          </a:prstGeom>
          <a:noFill/>
          <a:ln w="9525">
            <a:noFill/>
            <a:miter lim="800000"/>
            <a:headEnd/>
            <a:tailEnd/>
          </a:ln>
        </p:spPr>
      </p:pic>
      <p:pic>
        <p:nvPicPr>
          <p:cNvPr id="1029" name="Picture 5"/>
          <p:cNvPicPr>
            <a:picLocks noChangeAspect="1" noChangeArrowheads="1"/>
          </p:cNvPicPr>
          <p:nvPr/>
        </p:nvPicPr>
        <p:blipFill>
          <a:blip r:embed="rId4" cstate="print"/>
          <a:srcRect/>
          <a:stretch>
            <a:fillRect/>
          </a:stretch>
        </p:blipFill>
        <p:spPr bwMode="auto">
          <a:xfrm>
            <a:off x="6804248" y="5805264"/>
            <a:ext cx="2016224" cy="64741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nvGraphicFramePr>
        <p:xfrm>
          <a:off x="179512" y="249954"/>
          <a:ext cx="8784976" cy="3654420"/>
        </p:xfrm>
        <a:graphic>
          <a:graphicData uri="http://schemas.openxmlformats.org/drawingml/2006/table">
            <a:tbl>
              <a:tblPr firstRow="1" bandRow="1">
                <a:tableStyleId>{5C22544A-7EE6-4342-B048-85BDC9FD1C3A}</a:tableStyleId>
              </a:tblPr>
              <a:tblGrid>
                <a:gridCol w="1582879"/>
                <a:gridCol w="4897841"/>
                <a:gridCol w="2304256"/>
              </a:tblGrid>
              <a:tr h="545460">
                <a:tc>
                  <a:txBody>
                    <a:bodyPr/>
                    <a:lstStyle/>
                    <a:p>
                      <a:pPr algn="ctr"/>
                      <a:r>
                        <a:rPr lang="hr-HR" dirty="0" smtClean="0"/>
                        <a:t>Mjera</a:t>
                      </a:r>
                      <a:endParaRPr lang="hr-HR" dirty="0"/>
                    </a:p>
                  </a:txBody>
                  <a:tcPr anchor="ctr"/>
                </a:tc>
                <a:tc>
                  <a:txBody>
                    <a:bodyPr/>
                    <a:lstStyle/>
                    <a:p>
                      <a:r>
                        <a:rPr lang="hr-HR" dirty="0" smtClean="0"/>
                        <a:t>Opis</a:t>
                      </a:r>
                      <a:endParaRPr lang="hr-HR" dirty="0"/>
                    </a:p>
                  </a:txBody>
                  <a:tcPr anchor="ctr"/>
                </a:tc>
                <a:tc>
                  <a:txBody>
                    <a:bodyPr/>
                    <a:lstStyle/>
                    <a:p>
                      <a:r>
                        <a:rPr lang="hr-HR" dirty="0" smtClean="0"/>
                        <a:t>Formula</a:t>
                      </a:r>
                      <a:endParaRPr lang="hr-HR" dirty="0"/>
                    </a:p>
                  </a:txBody>
                  <a:tcPr anchor="ctr"/>
                </a:tc>
              </a:tr>
              <a:tr h="545460">
                <a:tc>
                  <a:txBody>
                    <a:bodyPr/>
                    <a:lstStyle/>
                    <a:p>
                      <a:pPr algn="ctr"/>
                      <a:r>
                        <a:rPr lang="hr-HR" dirty="0" err="1" smtClean="0"/>
                        <a:t>Strandardna</a:t>
                      </a:r>
                      <a:r>
                        <a:rPr lang="hr-HR" dirty="0" smtClean="0"/>
                        <a:t> devijacija</a:t>
                      </a:r>
                      <a:endParaRPr lang="hr-HR" dirty="0"/>
                    </a:p>
                  </a:txBody>
                  <a:tcPr anchor="ctr"/>
                </a:tc>
                <a:tc>
                  <a:txBody>
                    <a:bodyPr/>
                    <a:lstStyle/>
                    <a:p>
                      <a:r>
                        <a:rPr lang="hr-HR" dirty="0" smtClean="0"/>
                        <a:t>Statistički pojam koji označava mjeru raspršenosti podataka u skupu. Interpretira se kao prosječno odstupanje od prosjeka i to u apsolutnom iznosu.</a:t>
                      </a:r>
                      <a:endParaRPr lang="hr-HR" dirty="0"/>
                    </a:p>
                  </a:txBody>
                  <a:tcPr anchor="ctr"/>
                </a:tc>
                <a:tc>
                  <a:txBody>
                    <a:bodyPr/>
                    <a:lstStyle/>
                    <a:p>
                      <a:endParaRPr lang="hr-HR" dirty="0"/>
                    </a:p>
                  </a:txBody>
                  <a:tcPr anchor="ctr"/>
                </a:tc>
              </a:tr>
              <a:tr h="545460">
                <a:tc>
                  <a:txBody>
                    <a:bodyPr/>
                    <a:lstStyle/>
                    <a:p>
                      <a:pPr algn="ctr"/>
                      <a:r>
                        <a:rPr lang="hr-HR" dirty="0" smtClean="0"/>
                        <a:t>Varijanca</a:t>
                      </a:r>
                      <a:endParaRPr lang="hr-HR" dirty="0"/>
                    </a:p>
                  </a:txBody>
                  <a:tcPr anchor="ctr"/>
                </a:tc>
                <a:tc>
                  <a:txBody>
                    <a:bodyPr/>
                    <a:lstStyle/>
                    <a:p>
                      <a:r>
                        <a:rPr lang="hr-HR" dirty="0" smtClean="0"/>
                        <a:t>Statistički pojam koji označava očekivanu ili srednju vrijednost kvadrata odstupanja</a:t>
                      </a:r>
                      <a:r>
                        <a:rPr lang="hr-HR" baseline="0" dirty="0" smtClean="0"/>
                        <a:t> od neke očekivane srednje vrijednosti</a:t>
                      </a:r>
                      <a:r>
                        <a:rPr lang="hr-HR" dirty="0" smtClean="0"/>
                        <a:t>.</a:t>
                      </a:r>
                      <a:endParaRPr lang="hr-HR" dirty="0"/>
                    </a:p>
                  </a:txBody>
                  <a:tcPr anchor="ctr"/>
                </a:tc>
                <a:tc>
                  <a:txBody>
                    <a:bodyPr/>
                    <a:lstStyle/>
                    <a:p>
                      <a:endParaRPr lang="hr-HR" dirty="0"/>
                    </a:p>
                  </a:txBody>
                  <a:tcPr anchor="ctr"/>
                </a:tc>
              </a:tr>
              <a:tr h="545460">
                <a:tc>
                  <a:txBody>
                    <a:bodyPr/>
                    <a:lstStyle/>
                    <a:p>
                      <a:pPr algn="ctr"/>
                      <a:r>
                        <a:rPr lang="hr-HR" dirty="0" err="1" smtClean="0"/>
                        <a:t>Skewness</a:t>
                      </a:r>
                      <a:endParaRPr lang="hr-HR" dirty="0"/>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hr-HR" dirty="0" smtClean="0"/>
                        <a:t>Mjera asimetričnosti razdiobe vjerojatnosti stvarne vrijednosti slučajne varijable.</a:t>
                      </a:r>
                    </a:p>
                  </a:txBody>
                  <a:tcPr anchor="ctr"/>
                </a:tc>
                <a:tc>
                  <a:txBody>
                    <a:bodyPr/>
                    <a:lstStyle/>
                    <a:p>
                      <a:endParaRPr lang="hr-HR" dirty="0"/>
                    </a:p>
                  </a:txBody>
                  <a:tcPr anchor="ctr"/>
                </a:tc>
              </a:tr>
              <a:tr h="545460">
                <a:tc>
                  <a:txBody>
                    <a:bodyPr/>
                    <a:lstStyle/>
                    <a:p>
                      <a:pPr algn="ctr"/>
                      <a:r>
                        <a:rPr lang="hr-HR" dirty="0" err="1" smtClean="0"/>
                        <a:t>Kurtosis</a:t>
                      </a:r>
                      <a:endParaRPr lang="hr-HR" dirty="0"/>
                    </a:p>
                  </a:txBody>
                  <a:tcPr anchor="ctr"/>
                </a:tc>
                <a:tc>
                  <a:txBody>
                    <a:bodyPr/>
                    <a:lstStyle/>
                    <a:p>
                      <a:r>
                        <a:rPr lang="hr-HR" dirty="0" smtClean="0"/>
                        <a:t>Mjera izraženosti pika (</a:t>
                      </a:r>
                      <a:r>
                        <a:rPr lang="hr-HR" dirty="0" err="1" smtClean="0"/>
                        <a:t>peakedness</a:t>
                      </a:r>
                      <a:r>
                        <a:rPr lang="hr-HR" dirty="0" smtClean="0"/>
                        <a:t>) razdiobe vjerojatnosti stvarne vrijednosti slučajne varijable.</a:t>
                      </a:r>
                      <a:endParaRPr lang="hr-HR" dirty="0"/>
                    </a:p>
                  </a:txBody>
                  <a:tcPr anchor="ctr"/>
                </a:tc>
                <a:tc>
                  <a:txBody>
                    <a:bodyPr/>
                    <a:lstStyle/>
                    <a:p>
                      <a:endParaRPr lang="hr-HR" dirty="0"/>
                    </a:p>
                  </a:txBody>
                  <a:tcPr anchor="ctr"/>
                </a:tc>
              </a:tr>
            </a:tbl>
          </a:graphicData>
        </a:graphic>
      </p:graphicFrame>
      <p:pic>
        <p:nvPicPr>
          <p:cNvPr id="2050" name="Picture 2"/>
          <p:cNvPicPr>
            <a:picLocks noChangeAspect="1" noChangeArrowheads="1"/>
          </p:cNvPicPr>
          <p:nvPr/>
        </p:nvPicPr>
        <p:blipFill>
          <a:blip r:embed="rId2" cstate="print"/>
          <a:srcRect/>
          <a:stretch>
            <a:fillRect/>
          </a:stretch>
        </p:blipFill>
        <p:spPr bwMode="auto">
          <a:xfrm>
            <a:off x="6732240" y="836712"/>
            <a:ext cx="2160240" cy="801089"/>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Rectangle 1"/>
          <p:cNvSpPr>
            <a:spLocks noChangeArrowheads="1"/>
          </p:cNvSpPr>
          <p:nvPr/>
        </p:nvSpPr>
        <p:spPr bwMode="auto">
          <a:xfrm>
            <a:off x="755576" y="487706"/>
            <a:ext cx="6588224" cy="203132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rPr>
              <a:t>The </a:t>
            </a:r>
            <a:r>
              <a:rPr kumimoji="0" lang="en-US" sz="1800" b="1" i="0" u="none" strike="noStrike" cap="none" normalizeH="0" baseline="0" dirty="0" err="1" smtClean="0">
                <a:ln>
                  <a:noFill/>
                </a:ln>
                <a:solidFill>
                  <a:schemeClr val="tx1"/>
                </a:solidFill>
                <a:effectLst/>
              </a:rPr>
              <a:t>skewness</a:t>
            </a:r>
            <a:r>
              <a:rPr kumimoji="0" lang="en-US" sz="1800" b="0" i="0" u="none" strike="noStrike" cap="none" normalizeH="0" baseline="0" dirty="0" smtClean="0">
                <a:ln>
                  <a:noFill/>
                </a:ln>
                <a:solidFill>
                  <a:schemeClr val="tx1"/>
                </a:solidFill>
                <a:effectLst/>
              </a:rPr>
              <a:t> of a random variable </a:t>
            </a:r>
            <a:r>
              <a:rPr kumimoji="0" lang="en-US" sz="1800" b="0" i="1" u="none" strike="noStrike" cap="none" normalizeH="0" baseline="0" dirty="0" smtClean="0">
                <a:ln>
                  <a:noFill/>
                </a:ln>
                <a:solidFill>
                  <a:schemeClr val="tx1"/>
                </a:solidFill>
                <a:effectLst/>
              </a:rPr>
              <a:t>X</a:t>
            </a:r>
            <a:r>
              <a:rPr kumimoji="0" lang="en-US" sz="1800" b="0" i="0" u="none" strike="noStrike" cap="none" normalizeH="0" baseline="0" dirty="0" smtClean="0">
                <a:ln>
                  <a:noFill/>
                </a:ln>
                <a:solidFill>
                  <a:schemeClr val="tx1"/>
                </a:solidFill>
                <a:effectLst/>
              </a:rPr>
              <a:t> is the third standardized moment, denoted </a:t>
            </a:r>
            <a:r>
              <a:rPr kumimoji="0" lang="en-US" sz="1800" b="0" i="1" u="none" strike="noStrike" cap="none" normalizeH="0" baseline="0" dirty="0" smtClean="0">
                <a:ln>
                  <a:noFill/>
                </a:ln>
                <a:solidFill>
                  <a:schemeClr val="tx1"/>
                </a:solidFill>
                <a:effectLst/>
              </a:rPr>
              <a:t>γ</a:t>
            </a:r>
            <a:r>
              <a:rPr kumimoji="0" lang="en-US" sz="1800" b="0" i="0" u="none" strike="noStrike" cap="none" normalizeH="0" baseline="-30000" dirty="0" smtClean="0">
                <a:ln>
                  <a:noFill/>
                </a:ln>
                <a:solidFill>
                  <a:schemeClr val="tx1"/>
                </a:solidFill>
                <a:effectLst/>
              </a:rPr>
              <a:t>1</a:t>
            </a:r>
            <a:r>
              <a:rPr kumimoji="0" lang="en-US" sz="1800" b="0" i="0" u="none" strike="noStrike" cap="none" normalizeH="0" baseline="0" dirty="0" smtClean="0">
                <a:ln>
                  <a:noFill/>
                </a:ln>
                <a:solidFill>
                  <a:schemeClr val="tx1"/>
                </a:solidFill>
                <a:effectLst/>
              </a:rPr>
              <a:t> and defined as</a:t>
            </a:r>
          </a:p>
          <a:p>
            <a:pPr marL="0" marR="0" lvl="0" indent="0" algn="l" defTabSz="914400" rtl="0" eaLnBrk="1" fontAlgn="base" latinLnBrk="0" hangingPunct="1">
              <a:lnSpc>
                <a:spcPct val="100000"/>
              </a:lnSpc>
              <a:spcBef>
                <a:spcPct val="0"/>
              </a:spcBef>
              <a:spcAft>
                <a:spcPct val="0"/>
              </a:spcAft>
              <a:buClrTx/>
              <a:buSzTx/>
              <a:buFontTx/>
              <a:buNone/>
              <a:tabLst/>
            </a:pPr>
            <a:endParaRPr lang="en-US" dirty="0" smtClean="0"/>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endParaRPr>
          </a:p>
          <a:p>
            <a:pPr marL="457200" marR="0" lvl="1"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rPr>
              <a:t>  </a:t>
            </a:r>
            <a:endParaRPr kumimoji="0" lang="en-US" sz="33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rPr>
              <a:t>where </a:t>
            </a:r>
            <a:r>
              <a:rPr kumimoji="0" lang="en-US" sz="1800" b="0" i="1" u="none" strike="noStrike" cap="none" normalizeH="0" baseline="0" dirty="0" smtClean="0">
                <a:ln>
                  <a:noFill/>
                </a:ln>
                <a:solidFill>
                  <a:schemeClr val="tx1"/>
                </a:solidFill>
                <a:effectLst/>
              </a:rPr>
              <a:t>μ</a:t>
            </a:r>
            <a:r>
              <a:rPr kumimoji="0" lang="en-US" sz="1800" b="0" i="0" u="none" strike="noStrike" cap="none" normalizeH="0" baseline="-30000" dirty="0" smtClean="0">
                <a:ln>
                  <a:noFill/>
                </a:ln>
                <a:solidFill>
                  <a:schemeClr val="tx1"/>
                </a:solidFill>
                <a:effectLst/>
              </a:rPr>
              <a:t>3</a:t>
            </a:r>
            <a:r>
              <a:rPr kumimoji="0" lang="en-US" sz="1800" b="0" i="0" u="none" strike="noStrike" cap="none" normalizeH="0" baseline="0" dirty="0" smtClean="0">
                <a:ln>
                  <a:noFill/>
                </a:ln>
                <a:solidFill>
                  <a:schemeClr val="tx1"/>
                </a:solidFill>
                <a:effectLst/>
              </a:rPr>
              <a:t> is the third moment about the mean </a:t>
            </a:r>
            <a:r>
              <a:rPr kumimoji="0" lang="en-US" sz="1800" b="0" i="1" u="none" strike="noStrike" cap="none" normalizeH="0" baseline="0" dirty="0" smtClean="0">
                <a:ln>
                  <a:noFill/>
                </a:ln>
                <a:solidFill>
                  <a:schemeClr val="tx1"/>
                </a:solidFill>
                <a:effectLst/>
              </a:rPr>
              <a:t>μ</a:t>
            </a:r>
            <a:r>
              <a:rPr kumimoji="0" lang="en-US" sz="1800" b="0" i="0" u="none" strike="noStrike" cap="none" normalizeH="0" baseline="0" dirty="0" smtClean="0">
                <a:ln>
                  <a:noFill/>
                </a:ln>
                <a:solidFill>
                  <a:schemeClr val="tx1"/>
                </a:solidFill>
                <a:effectLst/>
              </a:rPr>
              <a:t>, </a:t>
            </a:r>
            <a:r>
              <a:rPr kumimoji="0" lang="en-US" sz="1800" b="0" i="1" u="none" strike="noStrike" cap="none" normalizeH="0" baseline="0" dirty="0" smtClean="0">
                <a:ln>
                  <a:noFill/>
                </a:ln>
                <a:solidFill>
                  <a:schemeClr val="tx1"/>
                </a:solidFill>
                <a:effectLst/>
              </a:rPr>
              <a:t>σ</a:t>
            </a:r>
            <a:r>
              <a:rPr kumimoji="0" lang="en-US" sz="1800" b="0" i="0" u="none" strike="noStrike" cap="none" normalizeH="0" baseline="0" dirty="0" smtClean="0">
                <a:ln>
                  <a:noFill/>
                </a:ln>
                <a:solidFill>
                  <a:schemeClr val="tx1"/>
                </a:solidFill>
                <a:effectLst/>
              </a:rPr>
              <a:t> is the standard deviation, and </a:t>
            </a:r>
            <a:r>
              <a:rPr kumimoji="0" lang="en-US" sz="1800" b="0" i="1" u="none" strike="noStrike" cap="none" normalizeH="0" baseline="0" dirty="0" smtClean="0">
                <a:ln>
                  <a:noFill/>
                </a:ln>
                <a:solidFill>
                  <a:schemeClr val="tx1"/>
                </a:solidFill>
                <a:effectLst/>
              </a:rPr>
              <a:t>E</a:t>
            </a:r>
            <a:r>
              <a:rPr kumimoji="0" lang="en-US" sz="1800" b="0" i="0" u="none" strike="noStrike" cap="none" normalizeH="0" baseline="0" dirty="0" smtClean="0">
                <a:ln>
                  <a:noFill/>
                </a:ln>
                <a:solidFill>
                  <a:schemeClr val="tx1"/>
                </a:solidFill>
                <a:effectLst/>
              </a:rPr>
              <a:t> is the expectation operator.</a:t>
            </a:r>
          </a:p>
        </p:txBody>
      </p:sp>
      <p:pic>
        <p:nvPicPr>
          <p:cNvPr id="3074" name="Picture 2" descr="    \gamma_1 = \operatorname{E}\Big[\big(\tfrac{X-\mu}{\sigma}\big)^{\!3}\, \Big] &#10;             = \frac{\mu_3}{\sigma^3} &#10;             = \frac{\operatorname{E}\big[(X-\mu)^3\big]}{\ \ \ ( \operatorname{E}\big[ (X-\mu)^2 \big] )^{3/2}}&#10;             = \frac{\kappa_3}{\kappa_2^{3/2}}\ , &#10;  "/>
          <p:cNvPicPr>
            <a:picLocks noChangeAspect="1" noChangeArrowheads="1"/>
          </p:cNvPicPr>
          <p:nvPr/>
        </p:nvPicPr>
        <p:blipFill>
          <a:blip r:embed="rId2" cstate="print"/>
          <a:srcRect/>
          <a:stretch>
            <a:fillRect/>
          </a:stretch>
        </p:blipFill>
        <p:spPr bwMode="auto">
          <a:xfrm>
            <a:off x="971600" y="1268760"/>
            <a:ext cx="4352925" cy="523875"/>
          </a:xfrm>
          <a:prstGeom prst="rect">
            <a:avLst/>
          </a:prstGeom>
          <a:noFill/>
        </p:spPr>
      </p:pic>
      <p:pic>
        <p:nvPicPr>
          <p:cNvPr id="5" name="Picture 4" descr="2010-11-18_010239.png"/>
          <p:cNvPicPr>
            <a:picLocks noChangeAspect="1"/>
          </p:cNvPicPr>
          <p:nvPr/>
        </p:nvPicPr>
        <p:blipFill>
          <a:blip r:embed="rId3" cstate="print"/>
          <a:stretch>
            <a:fillRect/>
          </a:stretch>
        </p:blipFill>
        <p:spPr>
          <a:xfrm>
            <a:off x="755576" y="2780928"/>
            <a:ext cx="7884368" cy="3118917"/>
          </a:xfrm>
          <a:prstGeom prst="rect">
            <a:avLst/>
          </a:prstGeo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6" name="Picture 2"/>
          <p:cNvPicPr>
            <a:picLocks noChangeAspect="1" noChangeArrowheads="1"/>
          </p:cNvPicPr>
          <p:nvPr/>
        </p:nvPicPr>
        <p:blipFill>
          <a:blip r:embed="rId2" cstate="print"/>
          <a:srcRect/>
          <a:stretch>
            <a:fillRect/>
          </a:stretch>
        </p:blipFill>
        <p:spPr bwMode="auto">
          <a:xfrm>
            <a:off x="1907704" y="2852936"/>
            <a:ext cx="5184576" cy="3700491"/>
          </a:xfrm>
          <a:prstGeom prst="rect">
            <a:avLst/>
          </a:prstGeom>
          <a:noFill/>
          <a:ln w="9525">
            <a:noFill/>
            <a:miter lim="800000"/>
            <a:headEnd/>
            <a:tailEnd/>
          </a:ln>
        </p:spPr>
      </p:pic>
      <p:sp>
        <p:nvSpPr>
          <p:cNvPr id="3" name="Rectangle 2"/>
          <p:cNvSpPr/>
          <p:nvPr/>
        </p:nvSpPr>
        <p:spPr>
          <a:xfrm>
            <a:off x="827584" y="404664"/>
            <a:ext cx="7704856" cy="646331"/>
          </a:xfrm>
          <a:prstGeom prst="rect">
            <a:avLst/>
          </a:prstGeom>
        </p:spPr>
        <p:txBody>
          <a:bodyPr wrap="square">
            <a:spAutoFit/>
          </a:bodyPr>
          <a:lstStyle/>
          <a:p>
            <a:r>
              <a:rPr lang="hr-HR" b="1" dirty="0" smtClean="0"/>
              <a:t>K</a:t>
            </a:r>
            <a:r>
              <a:rPr lang="en-US" b="1" dirty="0" err="1" smtClean="0"/>
              <a:t>urtosis</a:t>
            </a:r>
            <a:r>
              <a:rPr lang="en-US" dirty="0" smtClean="0"/>
              <a:t> (</a:t>
            </a:r>
            <a:r>
              <a:rPr lang="hr-HR" dirty="0" err="1" smtClean="0"/>
              <a:t>Gr</a:t>
            </a:r>
            <a:r>
              <a:rPr lang="hr-HR" dirty="0" smtClean="0"/>
              <a:t>. </a:t>
            </a:r>
            <a:r>
              <a:rPr lang="en-US" dirty="0" err="1" smtClean="0"/>
              <a:t>κυρτός</a:t>
            </a:r>
            <a:r>
              <a:rPr lang="en-US" dirty="0" smtClean="0"/>
              <a:t>, </a:t>
            </a:r>
            <a:r>
              <a:rPr lang="en-US" i="1" dirty="0" err="1" smtClean="0"/>
              <a:t>kyrtos</a:t>
            </a:r>
            <a:r>
              <a:rPr lang="en-US" dirty="0" smtClean="0"/>
              <a:t> or </a:t>
            </a:r>
            <a:r>
              <a:rPr lang="en-US" i="1" dirty="0" err="1" smtClean="0"/>
              <a:t>kurtos</a:t>
            </a:r>
            <a:r>
              <a:rPr lang="en-US" dirty="0" smtClean="0"/>
              <a:t>, </a:t>
            </a:r>
            <a:r>
              <a:rPr lang="hr-HR" dirty="0" smtClean="0"/>
              <a:t>ispupčen</a:t>
            </a:r>
            <a:r>
              <a:rPr lang="en-US" dirty="0" smtClean="0"/>
              <a:t>) </a:t>
            </a:r>
            <a:r>
              <a:rPr lang="hr-HR" dirty="0" smtClean="0"/>
              <a:t>je mjera izraženosti pika (</a:t>
            </a:r>
            <a:r>
              <a:rPr lang="hr-HR" dirty="0" err="1" smtClean="0"/>
              <a:t>peakedness</a:t>
            </a:r>
            <a:r>
              <a:rPr lang="hr-HR" dirty="0" smtClean="0"/>
              <a:t>) razdiobe vjerojatnosti stvarne vrijednosti slučajne varijable.</a:t>
            </a:r>
            <a:endParaRPr lang="hr-HR" dirty="0"/>
          </a:p>
        </p:txBody>
      </p:sp>
      <p:pic>
        <p:nvPicPr>
          <p:cNvPr id="31748" name="Picture 4"/>
          <p:cNvPicPr>
            <a:picLocks noChangeAspect="1" noChangeArrowheads="1"/>
          </p:cNvPicPr>
          <p:nvPr/>
        </p:nvPicPr>
        <p:blipFill>
          <a:blip r:embed="rId3" cstate="print"/>
          <a:srcRect/>
          <a:stretch>
            <a:fillRect/>
          </a:stretch>
        </p:blipFill>
        <p:spPr bwMode="auto">
          <a:xfrm>
            <a:off x="2483768" y="1556792"/>
            <a:ext cx="3133725" cy="685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2010-11-18_000536.png"/>
          <p:cNvPicPr>
            <a:picLocks noChangeAspect="1"/>
          </p:cNvPicPr>
          <p:nvPr/>
        </p:nvPicPr>
        <p:blipFill>
          <a:blip r:embed="rId2" cstate="print"/>
          <a:stretch>
            <a:fillRect/>
          </a:stretch>
        </p:blipFill>
        <p:spPr>
          <a:xfrm>
            <a:off x="1115616" y="1700808"/>
            <a:ext cx="7272525" cy="3672408"/>
          </a:xfrm>
          <a:prstGeom prst="rect">
            <a:avLst/>
          </a:prstGeom>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1933</TotalTime>
  <Words>547</Words>
  <Application>Microsoft Office PowerPoint</Application>
  <PresentationFormat>On-screen Show (4:3)</PresentationFormat>
  <Paragraphs>81</Paragraphs>
  <Slides>15</Slides>
  <Notes>0</Notes>
  <HiddenSlides>1</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Office Theme</vt:lpstr>
      <vt:lpstr>Obrada oceanoloških podataka</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vector>
  </TitlesOfParts>
  <Company>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 </dc:creator>
  <cp:lastModifiedBy>Institut Ruđer Bošković</cp:lastModifiedBy>
  <cp:revision>166</cp:revision>
  <dcterms:created xsi:type="dcterms:W3CDTF">2008-12-15T21:45:17Z</dcterms:created>
  <dcterms:modified xsi:type="dcterms:W3CDTF">2010-11-18T01:17:55Z</dcterms:modified>
</cp:coreProperties>
</file>