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04" r:id="rId3"/>
    <p:sldId id="321" r:id="rId4"/>
    <p:sldId id="322" r:id="rId5"/>
    <p:sldId id="319" r:id="rId6"/>
    <p:sldId id="323" r:id="rId7"/>
    <p:sldId id="327" r:id="rId8"/>
    <p:sldId id="324" r:id="rId9"/>
    <p:sldId id="325" r:id="rId10"/>
    <p:sldId id="320" r:id="rId11"/>
    <p:sldId id="268" r:id="rId12"/>
    <p:sldId id="28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660"/>
  </p:normalViewPr>
  <p:slideViewPr>
    <p:cSldViewPr>
      <p:cViewPr varScale="1">
        <p:scale>
          <a:sx n="82" d="100"/>
          <a:sy n="82" d="100"/>
        </p:scale>
        <p:origin x="-7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9A60C-DE1E-482A-80D5-80344C947E48}" type="datetimeFigureOut">
              <a:rPr lang="hr-HR" smtClean="0"/>
              <a:pPr/>
              <a:t>25.11.2010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0DC89-D428-4AD8-858C-BD86B2322BC6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C2B09-3FA7-40B5-8241-11B0EED58F2A}" type="datetimeFigureOut">
              <a:rPr lang="en-US" smtClean="0"/>
              <a:pPr/>
              <a:t>11/25/2010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43314"/>
            <a:ext cx="9058284" cy="1470025"/>
          </a:xfrm>
        </p:spPr>
        <p:txBody>
          <a:bodyPr/>
          <a:lstStyle/>
          <a:p>
            <a:r>
              <a:rPr lang="hr-HR" b="1" dirty="0" smtClean="0"/>
              <a:t>Obrada oceanoloških podataka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5105400"/>
            <a:ext cx="6400800" cy="1752600"/>
          </a:xfrm>
        </p:spPr>
        <p:txBody>
          <a:bodyPr>
            <a:normAutofit/>
          </a:bodyPr>
          <a:lstStyle/>
          <a:p>
            <a:r>
              <a:rPr lang="hr-HR" sz="2800" b="1" dirty="0" err="1" smtClean="0">
                <a:solidFill>
                  <a:srgbClr val="7030A0"/>
                </a:solidFill>
              </a:rPr>
              <a:t>Dr</a:t>
            </a:r>
            <a:r>
              <a:rPr lang="hr-HR" sz="2800" b="1" dirty="0" smtClean="0">
                <a:solidFill>
                  <a:srgbClr val="7030A0"/>
                </a:solidFill>
              </a:rPr>
              <a:t>. </a:t>
            </a:r>
            <a:r>
              <a:rPr lang="hr-HR" sz="2800" b="1" dirty="0" err="1" smtClean="0">
                <a:solidFill>
                  <a:srgbClr val="7030A0"/>
                </a:solidFill>
              </a:rPr>
              <a:t>sci</a:t>
            </a:r>
            <a:r>
              <a:rPr lang="hr-HR" sz="2800" b="1" dirty="0" smtClean="0">
                <a:solidFill>
                  <a:srgbClr val="7030A0"/>
                </a:solidFill>
              </a:rPr>
              <a:t> Robert Precali</a:t>
            </a:r>
            <a:endParaRPr lang="en-US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11318"/>
          <a:stretch>
            <a:fillRect/>
          </a:stretch>
        </p:blipFill>
        <p:spPr bwMode="auto">
          <a:xfrm>
            <a:off x="0" y="0"/>
            <a:ext cx="9144000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znak-boja%20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2714620"/>
            <a:ext cx="995391" cy="99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643306" y="2857496"/>
            <a:ext cx="3670603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SVEUČILIŠNI PREDDIPLOMSKI STUDIJ</a:t>
            </a:r>
            <a:endParaRPr kumimoji="0" lang="hr-H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ZNANOST O MORU</a:t>
            </a: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162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57527"/>
            <a:ext cx="6264696" cy="6518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692696"/>
            <a:ext cx="806489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ZA KRAJ… </a:t>
            </a:r>
          </a:p>
          <a:p>
            <a:endParaRPr lang="hr-HR" dirty="0" smtClean="0"/>
          </a:p>
          <a:p>
            <a:r>
              <a:rPr lang="hr-HR" sz="3200" b="1" i="1" dirty="0" err="1" smtClean="0"/>
              <a:t>Non</a:t>
            </a:r>
            <a:r>
              <a:rPr lang="hr-HR" sz="3200" b="1" i="1" dirty="0" smtClean="0"/>
              <a:t> </a:t>
            </a:r>
            <a:r>
              <a:rPr lang="hr-HR" sz="3200" b="1" i="1" dirty="0" err="1" smtClean="0"/>
              <a:t>multa</a:t>
            </a:r>
            <a:r>
              <a:rPr lang="hr-HR" sz="3200" b="1" i="1" dirty="0" smtClean="0"/>
              <a:t>, </a:t>
            </a:r>
            <a:r>
              <a:rPr lang="hr-HR" sz="3200" b="1" i="1" dirty="0" err="1" smtClean="0"/>
              <a:t>sed</a:t>
            </a:r>
            <a:r>
              <a:rPr lang="hr-HR" sz="3200" b="1" i="1" dirty="0" smtClean="0"/>
              <a:t> </a:t>
            </a:r>
            <a:r>
              <a:rPr lang="hr-HR" sz="3200" b="1" i="1" dirty="0" err="1" smtClean="0"/>
              <a:t>multum</a:t>
            </a:r>
            <a:r>
              <a:rPr lang="hr-HR" sz="3200" b="1" i="1" dirty="0" smtClean="0"/>
              <a:t>.</a:t>
            </a:r>
            <a:r>
              <a:rPr lang="hr-HR" b="1" i="1" dirty="0" smtClean="0"/>
              <a:t>  </a:t>
            </a:r>
            <a:r>
              <a:rPr lang="hr-HR" sz="3200" dirty="0" smtClean="0"/>
              <a:t>Bolje nešto uraditi temeljito, nego svašta površno.</a:t>
            </a:r>
            <a:endParaRPr lang="hr-HR" sz="3200" dirty="0" smtClean="0">
              <a:latin typeface="Calibri" pitchFamily="34" charset="0"/>
            </a:endParaRPr>
          </a:p>
          <a:p>
            <a:endParaRPr lang="hr-HR" b="1" dirty="0" smtClean="0">
              <a:latin typeface="Calibri" pitchFamily="34" charset="0"/>
            </a:endParaRPr>
          </a:p>
          <a:p>
            <a:endParaRPr lang="hr-HR" b="1" dirty="0" smtClean="0">
              <a:latin typeface="Calibri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652120" y="2854468"/>
            <a:ext cx="2303495" cy="3283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55576" y="3645024"/>
            <a:ext cx="374441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 smtClean="0"/>
              <a:t>GROSSMANOV ZAKON </a:t>
            </a:r>
          </a:p>
          <a:p>
            <a:r>
              <a:rPr lang="hr-HR" sz="2800" b="1" i="1" dirty="0" smtClean="0"/>
              <a:t>Rješenja najsloženijih problema jednostavna su, lako razumljiva i pogrešna.”</a:t>
            </a:r>
            <a:endParaRPr lang="hr-HR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7672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/>
              <a:t>Osnovne informacije o podacima</a:t>
            </a:r>
            <a:endParaRPr lang="en-US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539552" y="1124744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400" dirty="0" smtClean="0"/>
              <a:t>Mnoge metode analize podataka (t-test, ANOVA, regresija) ovise o pretpostavci da podaci pripadaju </a:t>
            </a:r>
            <a:r>
              <a:rPr lang="hr-HR" sz="2400" dirty="0" err="1" smtClean="0"/>
              <a:t>Gaussovoj</a:t>
            </a:r>
            <a:r>
              <a:rPr lang="hr-HR" sz="2400" dirty="0" smtClean="0"/>
              <a:t> (normalnoj) raspodijeli.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429000"/>
            <a:ext cx="2635002" cy="3052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9552" y="2708920"/>
            <a:ext cx="2153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Shapiro–</a:t>
            </a:r>
            <a:r>
              <a:rPr lang="en-US" b="1" dirty="0" err="1" smtClean="0"/>
              <a:t>Wilk</a:t>
            </a:r>
            <a:r>
              <a:rPr lang="hr-HR" b="1" dirty="0" err="1" smtClean="0"/>
              <a:t>ov</a:t>
            </a:r>
            <a:r>
              <a:rPr lang="en-US" b="1" dirty="0" smtClean="0"/>
              <a:t> test</a:t>
            </a:r>
            <a:r>
              <a:rPr lang="en-US" dirty="0" smtClean="0"/>
              <a:t> </a:t>
            </a:r>
            <a:endParaRPr lang="hr-HR" dirty="0"/>
          </a:p>
        </p:txBody>
      </p:sp>
      <p:sp>
        <p:nvSpPr>
          <p:cNvPr id="6" name="Rectangle 5"/>
          <p:cNvSpPr/>
          <p:nvPr/>
        </p:nvSpPr>
        <p:spPr>
          <a:xfrm>
            <a:off x="539552" y="3140968"/>
            <a:ext cx="2549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Anderson–Darling</a:t>
            </a:r>
            <a:r>
              <a:rPr lang="hr-HR" b="1" dirty="0" err="1" smtClean="0"/>
              <a:t>ov</a:t>
            </a:r>
            <a:r>
              <a:rPr lang="en-US" b="1" dirty="0" smtClean="0"/>
              <a:t> test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76200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55576" y="1124744"/>
            <a:ext cx="640871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Z</a:t>
            </a:r>
            <a:r>
              <a:rPr kumimoji="0" lang="sr-Latn-C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- vrijednost</a:t>
            </a:r>
            <a:endParaRPr kumimoji="0" lang="sr-Latn-C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endParaRPr kumimoji="0" lang="sr-Latn-CS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C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r-Latn-CS" dirty="0" smtClean="0"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C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r-Latn-CS" dirty="0" smtClean="0"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C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gdje: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x</a:t>
            </a:r>
            <a:r>
              <a:rPr kumimoji="0" lang="sr-Latn-C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je vrijednost koju treba standardizirati;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μ</a:t>
            </a:r>
            <a:r>
              <a:rPr kumimoji="0" lang="sr-Latn-C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je srednja vrijednost populacije;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r-Latn-C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σ</a:t>
            </a:r>
            <a:r>
              <a:rPr kumimoji="0" lang="sr-Latn-C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je standardna</a:t>
            </a:r>
            <a:r>
              <a:rPr kumimoji="0" lang="sr-Latn-C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sr-Latn-C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devijacija </a:t>
            </a:r>
            <a:r>
              <a:rPr kumimoji="0" lang="sr-Latn-C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populacije</a:t>
            </a:r>
            <a:endParaRPr kumimoji="0" lang="sr-Latn-C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C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50" name="Picture 2" descr="z = {x- \mu \over \sigma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844824"/>
            <a:ext cx="2160240" cy="904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043608" y="2780928"/>
            <a:ext cx="7416243" cy="23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44672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284984"/>
            <a:ext cx="43434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5292080" y="1700808"/>
            <a:ext cx="3221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b="1" dirty="0" smtClean="0"/>
              <a:t>Vjerojatno normalna raspodjela</a:t>
            </a:r>
            <a:endParaRPr lang="hr-HR" dirty="0"/>
          </a:p>
        </p:txBody>
      </p:sp>
      <p:sp>
        <p:nvSpPr>
          <p:cNvPr id="5" name="Rectangle 4"/>
          <p:cNvSpPr/>
          <p:nvPr/>
        </p:nvSpPr>
        <p:spPr>
          <a:xfrm>
            <a:off x="107504" y="5085184"/>
            <a:ext cx="3629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b="1" dirty="0" smtClean="0"/>
              <a:t>Vjerojatno nije normalna raspodjela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620688"/>
            <a:ext cx="8064896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/>
              <a:t>Graf vjerojatnosti (</a:t>
            </a:r>
            <a:r>
              <a:rPr lang="hr-HR" sz="2400" b="1" dirty="0" err="1" smtClean="0"/>
              <a:t>probability</a:t>
            </a:r>
            <a:r>
              <a:rPr lang="hr-HR" sz="2400" b="1" dirty="0" smtClean="0"/>
              <a:t> plot) </a:t>
            </a:r>
            <a:r>
              <a:rPr lang="hr-HR" sz="2400" dirty="0" smtClean="0"/>
              <a:t>je grafički tehnika za uspoređivanje dva skupa podataka, ili dva seta empirijskih opažanja, jednog empirijskog seta i teorijskog skupa, ili (rjeđe), dva teorijska seta. </a:t>
            </a:r>
            <a:br>
              <a:rPr lang="hr-HR" sz="2400" dirty="0" smtClean="0"/>
            </a:br>
            <a:endParaRPr lang="hr-HR" sz="2400" dirty="0" smtClean="0"/>
          </a:p>
          <a:p>
            <a:pPr marL="269875" indent="-142875">
              <a:spcAft>
                <a:spcPts val="600"/>
              </a:spcAft>
            </a:pPr>
            <a:r>
              <a:rPr lang="hr-HR" sz="2400" dirty="0" smtClean="0">
                <a:solidFill>
                  <a:srgbClr val="FF0000"/>
                </a:solidFill>
              </a:rPr>
              <a:t>P-</a:t>
            </a:r>
            <a:r>
              <a:rPr lang="hr-HR" sz="2400" dirty="0" err="1" smtClean="0">
                <a:solidFill>
                  <a:srgbClr val="FF0000"/>
                </a:solidFill>
              </a:rPr>
              <a:t>P</a:t>
            </a:r>
            <a:r>
              <a:rPr lang="hr-HR" sz="2400" dirty="0" smtClean="0">
                <a:solidFill>
                  <a:srgbClr val="FF0000"/>
                </a:solidFill>
              </a:rPr>
              <a:t> graf</a:t>
            </a:r>
            <a:r>
              <a:rPr lang="hr-HR" sz="2400" dirty="0" smtClean="0"/>
              <a:t>, "vjerojatnost - vjerojatnosti" ili "postotak -  postotak";</a:t>
            </a:r>
          </a:p>
          <a:p>
            <a:pPr marL="269875" indent="-142875">
              <a:spcAft>
                <a:spcPts val="600"/>
              </a:spcAft>
            </a:pPr>
            <a:r>
              <a:rPr lang="hr-HR" sz="2400" dirty="0" smtClean="0">
                <a:solidFill>
                  <a:srgbClr val="FF0000"/>
                </a:solidFill>
              </a:rPr>
              <a:t>Q-</a:t>
            </a:r>
            <a:r>
              <a:rPr lang="hr-HR" sz="2400" dirty="0" err="1" smtClean="0">
                <a:solidFill>
                  <a:srgbClr val="FF0000"/>
                </a:solidFill>
              </a:rPr>
              <a:t>Q</a:t>
            </a:r>
            <a:r>
              <a:rPr lang="hr-HR" sz="2400" dirty="0" smtClean="0">
                <a:solidFill>
                  <a:srgbClr val="FF0000"/>
                </a:solidFill>
              </a:rPr>
              <a:t> graf </a:t>
            </a:r>
            <a:r>
              <a:rPr lang="hr-HR" sz="2400" dirty="0" smtClean="0"/>
              <a:t>", </a:t>
            </a:r>
            <a:r>
              <a:rPr lang="hr-HR" sz="2400" dirty="0" err="1" smtClean="0"/>
              <a:t>Kvantil</a:t>
            </a:r>
            <a:r>
              <a:rPr lang="hr-HR" sz="2400" dirty="0" smtClean="0"/>
              <a:t> - </a:t>
            </a:r>
            <a:r>
              <a:rPr lang="hr-HR" sz="2400" dirty="0" err="1" smtClean="0"/>
              <a:t>Kvantil</a:t>
            </a:r>
            <a:r>
              <a:rPr lang="hr-HR" sz="2400" dirty="0" smtClean="0"/>
              <a:t> " se češće koristi. </a:t>
            </a:r>
          </a:p>
          <a:p>
            <a:pPr marL="269875" indent="-142875">
              <a:spcAft>
                <a:spcPts val="600"/>
              </a:spcAft>
            </a:pPr>
            <a:r>
              <a:rPr lang="hr-HR" sz="2400" dirty="0" smtClean="0">
                <a:solidFill>
                  <a:srgbClr val="FF0000"/>
                </a:solidFill>
              </a:rPr>
              <a:t>graf normalne vjerojatnosti </a:t>
            </a:r>
            <a:r>
              <a:rPr lang="hr-HR" sz="2400" dirty="0" smtClean="0"/>
              <a:t>(</a:t>
            </a:r>
            <a:r>
              <a:rPr lang="hr-HR" sz="2400" dirty="0" err="1" smtClean="0"/>
              <a:t>normal</a:t>
            </a:r>
            <a:r>
              <a:rPr lang="hr-HR" sz="2400" dirty="0" smtClean="0"/>
              <a:t> </a:t>
            </a:r>
            <a:r>
              <a:rPr lang="hr-HR" sz="2400" dirty="0" err="1" smtClean="0"/>
              <a:t>probability</a:t>
            </a:r>
            <a:r>
              <a:rPr lang="hr-HR" sz="2400" dirty="0" smtClean="0"/>
              <a:t> plot), Q - </a:t>
            </a:r>
            <a:r>
              <a:rPr lang="hr-HR" sz="2400" dirty="0" err="1" smtClean="0"/>
              <a:t>Q</a:t>
            </a:r>
            <a:r>
              <a:rPr lang="hr-HR" sz="2400" dirty="0" smtClean="0"/>
              <a:t> graf  usporedbe sa standardnom normalnom raspodjelom</a:t>
            </a: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548680"/>
            <a:ext cx="77048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dirty="0" smtClean="0"/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vi-VN" sz="2400" b="1" dirty="0" smtClean="0"/>
              <a:t>Kvantili</a:t>
            </a:r>
            <a:r>
              <a:rPr lang="vi-VN" sz="2400" dirty="0" smtClean="0"/>
              <a:t> </a:t>
            </a:r>
            <a:r>
              <a:rPr lang="vi-VN" dirty="0" smtClean="0"/>
              <a:t>- </a:t>
            </a:r>
            <a:r>
              <a:rPr lang="vi-VN" b="1" dirty="0" smtClean="0"/>
              <a:t>vrijednosti numeričkog obilježja koje niz uređen po veličini dijele na q jednakih dijelova. </a:t>
            </a:r>
          </a:p>
          <a:p>
            <a:pPr marL="180000">
              <a:spcAft>
                <a:spcPts val="600"/>
              </a:spcAft>
            </a:pPr>
            <a:r>
              <a:rPr lang="pl-PL" b="1" dirty="0" smtClean="0"/>
              <a:t>Broj kvantila p je za jedan manji od njegova reda q: </a:t>
            </a:r>
          </a:p>
          <a:p>
            <a:pPr marL="180000">
              <a:spcAft>
                <a:spcPts val="600"/>
              </a:spcAft>
            </a:pPr>
            <a:r>
              <a:rPr lang="hr-HR" b="1" dirty="0" smtClean="0"/>
              <a:t>a) Medijan = </a:t>
            </a:r>
            <a:r>
              <a:rPr lang="hr-HR" b="1" dirty="0" err="1" smtClean="0"/>
              <a:t>kvantil</a:t>
            </a:r>
            <a:r>
              <a:rPr lang="hr-HR" b="1" dirty="0" smtClean="0"/>
              <a:t> reda q=2, p=1, </a:t>
            </a:r>
          </a:p>
          <a:p>
            <a:pPr marL="180000">
              <a:spcAft>
                <a:spcPts val="600"/>
              </a:spcAft>
            </a:pPr>
            <a:r>
              <a:rPr lang="pl-PL" b="1" dirty="0" smtClean="0"/>
              <a:t>b) Kvartili = kvantili koji red dijele na 4 jednaka dijela (p=3): </a:t>
            </a:r>
          </a:p>
          <a:p>
            <a:pPr marL="360000">
              <a:spcAft>
                <a:spcPts val="600"/>
              </a:spcAft>
            </a:pPr>
            <a:r>
              <a:rPr lang="nn-NO" b="1" dirty="0" smtClean="0"/>
              <a:t>Q</a:t>
            </a:r>
            <a:r>
              <a:rPr lang="nn-NO" b="1" baseline="30000" dirty="0" smtClean="0"/>
              <a:t>1 </a:t>
            </a:r>
            <a:r>
              <a:rPr lang="nn-NO" b="1" dirty="0" smtClean="0"/>
              <a:t>- prvi ili donji kvartil </a:t>
            </a:r>
          </a:p>
          <a:p>
            <a:pPr marL="360000">
              <a:spcAft>
                <a:spcPts val="600"/>
              </a:spcAft>
            </a:pPr>
            <a:r>
              <a:rPr lang="nn-NO" b="1" dirty="0" smtClean="0"/>
              <a:t>Me - drugi kvartil ili medijan </a:t>
            </a:r>
          </a:p>
          <a:p>
            <a:pPr marL="360000">
              <a:spcAft>
                <a:spcPts val="600"/>
              </a:spcAft>
            </a:pPr>
            <a:r>
              <a:rPr lang="hr-HR" b="1" dirty="0" smtClean="0"/>
              <a:t>Q</a:t>
            </a:r>
            <a:r>
              <a:rPr lang="hr-HR" b="1" baseline="30000" dirty="0" smtClean="0"/>
              <a:t>3 </a:t>
            </a:r>
            <a:r>
              <a:rPr lang="hr-HR" b="1" dirty="0" smtClean="0"/>
              <a:t>- treći ili gornji </a:t>
            </a:r>
            <a:r>
              <a:rPr lang="hr-HR" b="1" dirty="0" err="1" smtClean="0"/>
              <a:t>kvartil</a:t>
            </a:r>
            <a:r>
              <a:rPr lang="hr-HR" b="1" dirty="0" smtClean="0"/>
              <a:t> </a:t>
            </a:r>
          </a:p>
          <a:p>
            <a:pPr marL="457200" indent="-276225">
              <a:spcAft>
                <a:spcPts val="600"/>
              </a:spcAft>
            </a:pPr>
            <a:r>
              <a:rPr lang="hr-HR" b="1" dirty="0" smtClean="0"/>
              <a:t>c) </a:t>
            </a:r>
            <a:r>
              <a:rPr lang="hr-HR" b="1" dirty="0" err="1" smtClean="0"/>
              <a:t>Decili</a:t>
            </a:r>
            <a:r>
              <a:rPr lang="hr-HR" b="1" dirty="0" smtClean="0"/>
              <a:t> = </a:t>
            </a:r>
            <a:r>
              <a:rPr lang="hr-HR" b="1" dirty="0" err="1" smtClean="0"/>
              <a:t>kvantili</a:t>
            </a:r>
            <a:r>
              <a:rPr lang="hr-HR" b="1" dirty="0" smtClean="0"/>
              <a:t> koji red dijele na 10 jednakih dijelova (broj </a:t>
            </a:r>
            <a:r>
              <a:rPr lang="hr-HR" b="1" dirty="0" err="1" smtClean="0"/>
              <a:t>decila</a:t>
            </a:r>
            <a:r>
              <a:rPr lang="hr-HR" b="1" dirty="0" smtClean="0"/>
              <a:t> je 9; p=9), </a:t>
            </a:r>
          </a:p>
          <a:p>
            <a:pPr marL="457200" indent="-276225">
              <a:spcAft>
                <a:spcPts val="600"/>
              </a:spcAft>
            </a:pPr>
            <a:r>
              <a:rPr lang="hr-HR" b="1" dirty="0" smtClean="0"/>
              <a:t>d) Percentili = </a:t>
            </a:r>
            <a:r>
              <a:rPr lang="hr-HR" b="1" dirty="0" err="1" smtClean="0"/>
              <a:t>kvantili</a:t>
            </a:r>
            <a:r>
              <a:rPr lang="hr-HR" b="1" dirty="0" smtClean="0"/>
              <a:t> koji red dijele na 100 jednakih dijelova (p=99).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0-11-25_01324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612" y="0"/>
            <a:ext cx="839677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2282</TotalTime>
  <Words>251</Words>
  <Application>Microsoft Office PowerPoint</Application>
  <PresentationFormat>On-screen Show (4:3)</PresentationFormat>
  <Paragraphs>40</Paragraphs>
  <Slides>12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Obrada oceanoloških podataka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Institut Ruđer Bošković</cp:lastModifiedBy>
  <cp:revision>199</cp:revision>
  <dcterms:created xsi:type="dcterms:W3CDTF">2008-12-15T21:45:17Z</dcterms:created>
  <dcterms:modified xsi:type="dcterms:W3CDTF">2010-11-25T08:55:50Z</dcterms:modified>
</cp:coreProperties>
</file>